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99" r:id="rId5"/>
    <p:sldId id="297" r:id="rId6"/>
    <p:sldId id="289" r:id="rId7"/>
    <p:sldId id="290" r:id="rId8"/>
    <p:sldId id="282" r:id="rId9"/>
    <p:sldId id="280" r:id="rId10"/>
    <p:sldId id="283" r:id="rId11"/>
    <p:sldId id="284" r:id="rId12"/>
    <p:sldId id="285" r:id="rId13"/>
    <p:sldId id="286" r:id="rId14"/>
    <p:sldId id="287" r:id="rId15"/>
    <p:sldId id="288" r:id="rId16"/>
    <p:sldId id="293" r:id="rId17"/>
    <p:sldId id="291" r:id="rId18"/>
    <p:sldId id="292" r:id="rId19"/>
    <p:sldId id="294" r:id="rId20"/>
    <p:sldId id="295" r:id="rId21"/>
    <p:sldId id="296" r:id="rId22"/>
    <p:sldId id="268" r:id="rId23"/>
    <p:sldId id="266" r:id="rId24"/>
    <p:sldId id="29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88491E-DBE8-BFD7-E9A9-AB7FA1DA7B35}" name="Kelly Fleck" initials="KF" userId="S::k.fleck@nextstepus.org::9e152bd2-5fd1-4f1c-a4b8-f7d4011a4ce2" providerId="AD"/>
  <p188:author id="{8268A691-6D08-CD14-AAB7-927CB8610CFD}" name="Grant Beck" initials="GB" userId="S::g.beck@nextstepus.org::49fd9cce-dd38-4434-a998-f7df0d7eb24f" providerId="AD"/>
  <p188:author id="{62F3B69A-F199-AC46-2EBA-141757896A02}" name="Shelly Trent" initials="ST" userId="874d937c803f17b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EE800-D1C1-48E2-A331-6F8EDCFBD4D8}" v="42" dt="2022-11-09T22:29:39.9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275"/>
    <p:restoredTop sz="70111" autoAdjust="0"/>
  </p:normalViewPr>
  <p:slideViewPr>
    <p:cSldViewPr snapToGrid="0" snapToObjects="1">
      <p:cViewPr varScale="1">
        <p:scale>
          <a:sx n="46" d="100"/>
          <a:sy n="46" d="100"/>
        </p:scale>
        <p:origin x="85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r>
              <a:rPr lang="en-US" dirty="0">
                <a:solidFill>
                  <a:schemeClr val="tx1">
                    <a:lumMod val="75000"/>
                    <a:lumOff val="25000"/>
                  </a:schemeClr>
                </a:solidFill>
                <a:latin typeface="+mj-lt"/>
              </a:rPr>
              <a:t>Gross Revenue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spPr>
              <a:solidFill>
                <a:schemeClr val="tx1"/>
              </a:solidFill>
              <a:ln>
                <a:noFill/>
              </a:ln>
              <a:effectLst/>
            </c:spPr>
            <c:extLst>
              <c:ext xmlns:c16="http://schemas.microsoft.com/office/drawing/2014/chart" uri="{C3380CC4-5D6E-409C-BE32-E72D297353CC}">
                <c16:uniqueId val="{00000001-0A81-4444-9A96-3155DE038843}"/>
              </c:ext>
            </c:extLst>
          </c:dPt>
          <c:dPt>
            <c:idx val="2"/>
            <c:invertIfNegative val="0"/>
            <c:bubble3D val="0"/>
            <c:spPr>
              <a:solidFill>
                <a:srgbClr val="395B0C"/>
              </a:solidFill>
              <a:ln>
                <a:noFill/>
              </a:ln>
              <a:effectLst/>
            </c:spPr>
            <c:extLst>
              <c:ext xmlns:c16="http://schemas.microsoft.com/office/drawing/2014/chart" uri="{C3380CC4-5D6E-409C-BE32-E72D297353CC}">
                <c16:uniqueId val="{00000003-0A81-4444-9A96-3155DE038843}"/>
              </c:ext>
            </c:extLst>
          </c:dPt>
          <c:dPt>
            <c:idx val="3"/>
            <c:invertIfNegative val="0"/>
            <c:bubble3D val="0"/>
            <c:spPr>
              <a:solidFill>
                <a:srgbClr val="85AE2F"/>
              </a:solidFill>
              <a:ln>
                <a:noFill/>
              </a:ln>
              <a:effectLst/>
            </c:spPr>
            <c:extLst>
              <c:ext xmlns:c16="http://schemas.microsoft.com/office/drawing/2014/chart" uri="{C3380CC4-5D6E-409C-BE32-E72D297353CC}">
                <c16:uniqueId val="{00000005-0A81-4444-9A96-3155DE038843}"/>
              </c:ext>
            </c:extLst>
          </c:dPt>
          <c:dPt>
            <c:idx val="4"/>
            <c:invertIfNegative val="0"/>
            <c:bubble3D val="0"/>
            <c:spPr>
              <a:solidFill>
                <a:srgbClr val="709253"/>
              </a:solidFill>
              <a:ln>
                <a:noFill/>
              </a:ln>
              <a:effectLst/>
            </c:spPr>
            <c:extLst>
              <c:ext xmlns:c16="http://schemas.microsoft.com/office/drawing/2014/chart" uri="{C3380CC4-5D6E-409C-BE32-E72D297353CC}">
                <c16:uniqueId val="{00000007-0A81-4444-9A96-3155DE038843}"/>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8-0A81-4444-9A96-3155DE038843}"/>
            </c:ext>
          </c:extLst>
        </c:ser>
        <c:dLbls>
          <c:showLegendKey val="0"/>
          <c:showVal val="0"/>
          <c:showCatName val="0"/>
          <c:showSerName val="0"/>
          <c:showPercent val="0"/>
          <c:showBubbleSize val="0"/>
        </c:dLbls>
        <c:gapWidth val="25"/>
        <c:axId val="1000041416"/>
        <c:axId val="1000041744"/>
      </c:bar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bg1">
                  <a:lumMod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000041416"/>
        <c:crosses val="autoZero"/>
        <c:crossBetween val="between"/>
      </c:valAx>
      <c:spPr>
        <a:noFill/>
        <a:ln>
          <a:solidFill>
            <a:schemeClr val="bg1">
              <a:lumMod val="8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r>
              <a:rPr lang="en-US" dirty="0">
                <a:solidFill>
                  <a:schemeClr val="tx1">
                    <a:lumMod val="75000"/>
                    <a:lumOff val="25000"/>
                  </a:schemeClr>
                </a:solidFill>
                <a:latin typeface="+mj-lt"/>
              </a:rPr>
              <a:t>Company 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chemeClr val="accent3"/>
            </a:solidFill>
          </c:spPr>
          <c:dPt>
            <c:idx val="0"/>
            <c:bubble3D val="0"/>
            <c:spPr>
              <a:solidFill>
                <a:schemeClr val="accent3"/>
              </a:solidFill>
              <a:ln>
                <a:noFill/>
              </a:ln>
              <a:effectLst/>
            </c:spPr>
            <c:extLst>
              <c:ext xmlns:c16="http://schemas.microsoft.com/office/drawing/2014/chart" uri="{C3380CC4-5D6E-409C-BE32-E72D297353CC}">
                <c16:uniqueId val="{00000001-CD8A-CE47-A5EA-F5428EA8EB13}"/>
              </c:ext>
            </c:extLst>
          </c:dPt>
          <c:dPt>
            <c:idx val="1"/>
            <c:bubble3D val="0"/>
            <c:spPr>
              <a:solidFill>
                <a:srgbClr val="709253"/>
              </a:solidFill>
              <a:ln>
                <a:noFill/>
              </a:ln>
              <a:effectLst/>
            </c:spPr>
            <c:extLst>
              <c:ext xmlns:c16="http://schemas.microsoft.com/office/drawing/2014/chart" uri="{C3380CC4-5D6E-409C-BE32-E72D297353CC}">
                <c16:uniqueId val="{00000003-CD8A-CE47-A5EA-F5428EA8EB13}"/>
              </c:ext>
            </c:extLst>
          </c:dPt>
          <c:dPt>
            <c:idx val="2"/>
            <c:bubble3D val="0"/>
            <c:spPr>
              <a:solidFill>
                <a:schemeClr val="bg2">
                  <a:lumMod val="25000"/>
                </a:schemeClr>
              </a:solidFill>
              <a:ln>
                <a:noFill/>
              </a:ln>
              <a:effectLst/>
            </c:spPr>
            <c:extLst>
              <c:ext xmlns:c16="http://schemas.microsoft.com/office/drawing/2014/chart" uri="{C3380CC4-5D6E-409C-BE32-E72D297353CC}">
                <c16:uniqueId val="{00000005-CD8A-CE47-A5EA-F5428EA8EB13}"/>
              </c:ext>
            </c:extLst>
          </c:dPt>
          <c:dPt>
            <c:idx val="3"/>
            <c:bubble3D val="0"/>
            <c:spPr>
              <a:solidFill>
                <a:srgbClr val="85AE2F"/>
              </a:solidFill>
              <a:ln>
                <a:noFill/>
              </a:ln>
              <a:effectLst/>
            </c:spPr>
            <c:extLst>
              <c:ext xmlns:c16="http://schemas.microsoft.com/office/drawing/2014/chart" uri="{C3380CC4-5D6E-409C-BE32-E72D297353CC}">
                <c16:uniqueId val="{00000007-CD8A-CE47-A5EA-F5428EA8EB13}"/>
              </c:ext>
            </c:extLst>
          </c:dPt>
          <c:dPt>
            <c:idx val="4"/>
            <c:bubble3D val="0"/>
            <c:spPr>
              <a:solidFill>
                <a:srgbClr val="395B0C"/>
              </a:solidFill>
              <a:ln>
                <a:noFill/>
              </a:ln>
              <a:effectLst/>
            </c:spPr>
            <c:extLst>
              <c:ext xmlns:c16="http://schemas.microsoft.com/office/drawing/2014/chart" uri="{C3380CC4-5D6E-409C-BE32-E72D297353CC}">
                <c16:uniqueId val="{00000009-CD8A-CE47-A5EA-F5428EA8EB13}"/>
              </c:ext>
            </c:extLst>
          </c:dPt>
          <c:dLbls>
            <c:dLbl>
              <c:idx val="0"/>
              <c:delete val="1"/>
              <c:extLst>
                <c:ext xmlns:c15="http://schemas.microsoft.com/office/drawing/2012/chart" uri="{CE6537A1-D6FC-4f65-9D91-7224C49458BB}"/>
                <c:ext xmlns:c16="http://schemas.microsoft.com/office/drawing/2014/chart" uri="{C3380CC4-5D6E-409C-BE32-E72D297353CC}">
                  <c16:uniqueId val="{00000001-CD8A-CE47-A5EA-F5428EA8EB13}"/>
                </c:ext>
              </c:extLst>
            </c:dLbl>
            <c:dLbl>
              <c:idx val="1"/>
              <c:layout>
                <c:manualLayout>
                  <c:x val="2.6229504327278125E-2"/>
                  <c:y val="-0.1400252328934865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8A-CE47-A5EA-F5428EA8EB13}"/>
                </c:ext>
              </c:extLst>
            </c:dLbl>
            <c:dLbl>
              <c:idx val="2"/>
              <c:layout>
                <c:manualLayout>
                  <c:x val="0.13864166572989867"/>
                  <c:y val="-0.15145586415009771"/>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8A-CE47-A5EA-F5428EA8EB13}"/>
                </c:ext>
              </c:extLst>
            </c:dLbl>
            <c:dLbl>
              <c:idx val="3"/>
              <c:layout>
                <c:manualLayout>
                  <c:x val="6.9525299079784011E-2"/>
                  <c:y val="0.26004686108790359"/>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8A-CE47-A5EA-F5428EA8EB13}"/>
                </c:ext>
              </c:extLst>
            </c:dLbl>
            <c:dLbl>
              <c:idx val="4"/>
              <c:layout>
                <c:manualLayout>
                  <c:x val="0.24795467400030627"/>
                  <c:y val="0.2714774923445146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8A-CE47-A5EA-F5428EA8EB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1"/>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A-CD8A-CE47-A5EA-F5428EA8EB13}"/>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r>
              <a:rPr lang="en-US" dirty="0">
                <a:solidFill>
                  <a:schemeClr val="tx1">
                    <a:lumMod val="75000"/>
                    <a:lumOff val="25000"/>
                  </a:schemeClr>
                </a:solidFill>
                <a:latin typeface="+mj-lt"/>
              </a:rPr>
              <a:t>Revenue</a:t>
            </a:r>
            <a:r>
              <a:rPr lang="en-US" baseline="0" dirty="0">
                <a:solidFill>
                  <a:schemeClr val="tx1">
                    <a:lumMod val="75000"/>
                    <a:lumOff val="25000"/>
                  </a:schemeClr>
                </a:solidFill>
                <a:latin typeface="+mj-lt"/>
              </a:rPr>
              <a:t> Over Time</a:t>
            </a:r>
            <a:endParaRPr lang="en-US" dirty="0">
              <a:solidFill>
                <a:schemeClr val="tx1">
                  <a:lumMod val="75000"/>
                  <a:lumOff val="25000"/>
                </a:schemeClr>
              </a:solidFill>
              <a:latin typeface="+mj-l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50800" cap="rnd">
              <a:solidFill>
                <a:schemeClr val="accent1"/>
              </a:solidFill>
              <a:round/>
            </a:ln>
            <a:effectLst/>
          </c:spPr>
          <c:marker>
            <c:symbol val="circle"/>
            <c:size val="5"/>
            <c:spPr>
              <a:solidFill>
                <a:schemeClr val="tx1"/>
              </a:solidFill>
              <a:ln w="9525">
                <a:noFill/>
              </a:ln>
              <a:effectLst/>
            </c:spPr>
          </c:marker>
          <c:dPt>
            <c:idx val="1"/>
            <c:marker>
              <c:symbol val="circle"/>
              <c:size val="5"/>
              <c:spPr>
                <a:solidFill>
                  <a:schemeClr val="tx1"/>
                </a:solidFill>
                <a:ln w="9525">
                  <a:solidFill>
                    <a:srgbClr val="85AE2F"/>
                  </a:solidFill>
                </a:ln>
                <a:effectLst/>
              </c:spPr>
            </c:marker>
            <c:bubble3D val="0"/>
            <c:spPr>
              <a:ln w="50800" cap="rnd">
                <a:solidFill>
                  <a:srgbClr val="85AE2F"/>
                </a:solidFill>
                <a:round/>
              </a:ln>
              <a:effectLst/>
            </c:spPr>
            <c:extLst>
              <c:ext xmlns:c16="http://schemas.microsoft.com/office/drawing/2014/chart" uri="{C3380CC4-5D6E-409C-BE32-E72D297353CC}">
                <c16:uniqueId val="{00000001-9A2D-234B-836F-18F870EC48D0}"/>
              </c:ext>
            </c:extLst>
          </c:dPt>
          <c:dPt>
            <c:idx val="2"/>
            <c:marker>
              <c:symbol val="circle"/>
              <c:size val="5"/>
              <c:spPr>
                <a:solidFill>
                  <a:schemeClr val="tx1"/>
                </a:solidFill>
                <a:ln w="9525">
                  <a:solidFill>
                    <a:srgbClr val="85AE2F"/>
                  </a:solidFill>
                </a:ln>
                <a:effectLst/>
              </c:spPr>
            </c:marker>
            <c:bubble3D val="0"/>
            <c:spPr>
              <a:ln w="50800" cap="rnd">
                <a:solidFill>
                  <a:srgbClr val="85AE2F"/>
                </a:solidFill>
                <a:round/>
              </a:ln>
              <a:effectLst/>
            </c:spPr>
            <c:extLst>
              <c:ext xmlns:c16="http://schemas.microsoft.com/office/drawing/2014/chart" uri="{C3380CC4-5D6E-409C-BE32-E72D297353CC}">
                <c16:uniqueId val="{00000003-9A2D-234B-836F-18F870EC48D0}"/>
              </c:ext>
            </c:extLst>
          </c:dPt>
          <c:dPt>
            <c:idx val="3"/>
            <c:marker>
              <c:symbol val="circle"/>
              <c:size val="5"/>
              <c:spPr>
                <a:solidFill>
                  <a:schemeClr val="bg2">
                    <a:lumMod val="25000"/>
                  </a:schemeClr>
                </a:solidFill>
                <a:ln w="9525">
                  <a:solidFill>
                    <a:srgbClr val="85AE2F"/>
                  </a:solidFill>
                </a:ln>
                <a:effectLst/>
              </c:spPr>
            </c:marker>
            <c:bubble3D val="0"/>
            <c:spPr>
              <a:ln w="50800" cap="rnd">
                <a:solidFill>
                  <a:srgbClr val="85AE2F"/>
                </a:solidFill>
                <a:round/>
              </a:ln>
              <a:effectLst/>
            </c:spPr>
            <c:extLst>
              <c:ext xmlns:c16="http://schemas.microsoft.com/office/drawing/2014/chart" uri="{C3380CC4-5D6E-409C-BE32-E72D297353CC}">
                <c16:uniqueId val="{00000005-9A2D-234B-836F-18F870EC48D0}"/>
              </c:ext>
            </c:extLst>
          </c:dPt>
          <c:dPt>
            <c:idx val="4"/>
            <c:marker>
              <c:symbol val="circle"/>
              <c:size val="5"/>
              <c:spPr>
                <a:solidFill>
                  <a:schemeClr val="tx1"/>
                </a:solidFill>
                <a:ln w="9525">
                  <a:solidFill>
                    <a:srgbClr val="85AE2F"/>
                  </a:solidFill>
                </a:ln>
                <a:effectLst/>
              </c:spPr>
            </c:marker>
            <c:bubble3D val="0"/>
            <c:spPr>
              <a:ln w="50800" cap="rnd">
                <a:solidFill>
                  <a:srgbClr val="85AE2F"/>
                </a:solidFill>
                <a:round/>
              </a:ln>
              <a:effectLst/>
            </c:spPr>
            <c:extLst>
              <c:ext xmlns:c16="http://schemas.microsoft.com/office/drawing/2014/chart" uri="{C3380CC4-5D6E-409C-BE32-E72D297353CC}">
                <c16:uniqueId val="{00000007-9A2D-234B-836F-18F870EC48D0}"/>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smooth val="0"/>
          <c:extLst>
            <c:ext xmlns:c16="http://schemas.microsoft.com/office/drawing/2014/chart" uri="{C3380CC4-5D6E-409C-BE32-E72D297353CC}">
              <c16:uniqueId val="{00000008-9A2D-234B-836F-18F870EC48D0}"/>
            </c:ext>
          </c:extLst>
        </c:ser>
        <c:dLbls>
          <c:showLegendKey val="0"/>
          <c:showVal val="0"/>
          <c:showCatName val="0"/>
          <c:showSerName val="0"/>
          <c:showPercent val="0"/>
          <c:showBubbleSize val="0"/>
        </c:dLbls>
        <c:marker val="1"/>
        <c:smooth val="0"/>
        <c:axId val="1000041416"/>
        <c:axId val="1000041744"/>
      </c:line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75000"/>
                  <a:lumOff val="2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17BE5-B5C3-4F1C-ABFF-7934025A6EB6}" type="doc">
      <dgm:prSet loTypeId="urn:microsoft.com/office/officeart/2005/8/layout/matrix3" loCatId="matrix" qsTypeId="urn:microsoft.com/office/officeart/2005/8/quickstyle/simple1" qsCatId="simple" csTypeId="urn:microsoft.com/office/officeart/2005/8/colors/accent2_2" csCatId="accent2" phldr="1"/>
      <dgm:spPr/>
      <dgm:t>
        <a:bodyPr/>
        <a:lstStyle/>
        <a:p>
          <a:endParaRPr lang="en-US"/>
        </a:p>
      </dgm:t>
    </dgm:pt>
    <dgm:pt modelId="{2EBE37FB-36F4-4CC5-897A-0ACC36131768}">
      <dgm:prSet/>
      <dgm:spPr/>
      <dgm:t>
        <a:bodyPr/>
        <a:lstStyle/>
        <a:p>
          <a:r>
            <a:rPr lang="en-US" dirty="0">
              <a:latin typeface="+mj-lt"/>
            </a:rPr>
            <a:t>Understanding factory-built housing.</a:t>
          </a:r>
        </a:p>
      </dgm:t>
    </dgm:pt>
    <dgm:pt modelId="{255215DA-4F20-40D5-BF1A-C4A53CE1EE1A}" type="parTrans" cxnId="{EF28737C-0913-4238-B6C5-E59B370A9145}">
      <dgm:prSet/>
      <dgm:spPr/>
      <dgm:t>
        <a:bodyPr/>
        <a:lstStyle/>
        <a:p>
          <a:endParaRPr lang="en-US"/>
        </a:p>
      </dgm:t>
    </dgm:pt>
    <dgm:pt modelId="{452AFB7C-DB9D-46D7-9D6C-29F6D776B575}" type="sibTrans" cxnId="{EF28737C-0913-4238-B6C5-E59B370A9145}">
      <dgm:prSet/>
      <dgm:spPr/>
      <dgm:t>
        <a:bodyPr/>
        <a:lstStyle/>
        <a:p>
          <a:endParaRPr lang="en-US"/>
        </a:p>
      </dgm:t>
    </dgm:pt>
    <dgm:pt modelId="{65750EEA-961F-4E42-A86B-C7D9C5AD2852}">
      <dgm:prSet/>
      <dgm:spPr/>
      <dgm:t>
        <a:bodyPr/>
        <a:lstStyle/>
        <a:p>
          <a:r>
            <a:rPr lang="en-US" dirty="0">
              <a:latin typeface="+mj-lt"/>
            </a:rPr>
            <a:t>Discussing elements and benefits of factory-built homes</a:t>
          </a:r>
        </a:p>
      </dgm:t>
    </dgm:pt>
    <dgm:pt modelId="{042341E4-B47A-4A14-B70C-FF154662D7AA}" type="parTrans" cxnId="{58A3964F-354C-43EF-AA67-1C8BD7EFE4B6}">
      <dgm:prSet/>
      <dgm:spPr/>
      <dgm:t>
        <a:bodyPr/>
        <a:lstStyle/>
        <a:p>
          <a:endParaRPr lang="en-US"/>
        </a:p>
      </dgm:t>
    </dgm:pt>
    <dgm:pt modelId="{D8F870D1-003E-4C7A-A866-1B4FDE3718A4}" type="sibTrans" cxnId="{58A3964F-354C-43EF-AA67-1C8BD7EFE4B6}">
      <dgm:prSet/>
      <dgm:spPr/>
      <dgm:t>
        <a:bodyPr/>
        <a:lstStyle/>
        <a:p>
          <a:endParaRPr lang="en-US"/>
        </a:p>
      </dgm:t>
    </dgm:pt>
    <dgm:pt modelId="{E7300214-096B-4FB2-876D-BC259DC3D98F}">
      <dgm:prSet/>
      <dgm:spPr/>
      <dgm:t>
        <a:bodyPr/>
        <a:lstStyle/>
        <a:p>
          <a:r>
            <a:rPr lang="en-US" dirty="0">
              <a:latin typeface="+mj-lt"/>
            </a:rPr>
            <a:t>Financing factory-built housing.</a:t>
          </a:r>
        </a:p>
      </dgm:t>
    </dgm:pt>
    <dgm:pt modelId="{317F8769-0660-465D-8391-6A96CF5F5E79}" type="parTrans" cxnId="{681DE946-9651-455A-AC86-3B34047BA3E5}">
      <dgm:prSet/>
      <dgm:spPr/>
      <dgm:t>
        <a:bodyPr/>
        <a:lstStyle/>
        <a:p>
          <a:endParaRPr lang="en-US"/>
        </a:p>
      </dgm:t>
    </dgm:pt>
    <dgm:pt modelId="{B39885E6-63E8-4934-97EE-C60531B69907}" type="sibTrans" cxnId="{681DE946-9651-455A-AC86-3B34047BA3E5}">
      <dgm:prSet/>
      <dgm:spPr/>
      <dgm:t>
        <a:bodyPr/>
        <a:lstStyle/>
        <a:p>
          <a:endParaRPr lang="en-US"/>
        </a:p>
      </dgm:t>
    </dgm:pt>
    <dgm:pt modelId="{09A46962-D8FC-4470-BBB7-CEA3C4753FE0}">
      <dgm:prSet/>
      <dgm:spPr/>
      <dgm:t>
        <a:bodyPr/>
        <a:lstStyle/>
        <a:p>
          <a:r>
            <a:rPr lang="en-US" dirty="0">
              <a:latin typeface="+mj-lt"/>
            </a:rPr>
            <a:t>Include factory-built housing in your homebuyer education workshops and counseling sessions.</a:t>
          </a:r>
        </a:p>
      </dgm:t>
    </dgm:pt>
    <dgm:pt modelId="{5852A02D-DB8D-4166-B982-36F4505F2548}" type="parTrans" cxnId="{C23C23EC-BD5C-4CCE-9B40-4BF33FC5152E}">
      <dgm:prSet/>
      <dgm:spPr/>
      <dgm:t>
        <a:bodyPr/>
        <a:lstStyle/>
        <a:p>
          <a:endParaRPr lang="en-US"/>
        </a:p>
      </dgm:t>
    </dgm:pt>
    <dgm:pt modelId="{DC67BBEA-E0A4-4134-8B5B-3420B3F11BC8}" type="sibTrans" cxnId="{C23C23EC-BD5C-4CCE-9B40-4BF33FC5152E}">
      <dgm:prSet/>
      <dgm:spPr/>
      <dgm:t>
        <a:bodyPr/>
        <a:lstStyle/>
        <a:p>
          <a:endParaRPr lang="en-US"/>
        </a:p>
      </dgm:t>
    </dgm:pt>
    <dgm:pt modelId="{EE1D867B-1087-FA45-9C5C-DF69FCEB0155}" type="pres">
      <dgm:prSet presAssocID="{CDD17BE5-B5C3-4F1C-ABFF-7934025A6EB6}" presName="matrix" presStyleCnt="0">
        <dgm:presLayoutVars>
          <dgm:chMax val="1"/>
          <dgm:dir/>
          <dgm:resizeHandles val="exact"/>
        </dgm:presLayoutVars>
      </dgm:prSet>
      <dgm:spPr/>
    </dgm:pt>
    <dgm:pt modelId="{2EBE6C19-F5AC-654A-84F9-4F64FCA85B2E}" type="pres">
      <dgm:prSet presAssocID="{CDD17BE5-B5C3-4F1C-ABFF-7934025A6EB6}" presName="diamond" presStyleLbl="bgShp" presStyleIdx="0" presStyleCnt="1"/>
      <dgm:spPr/>
    </dgm:pt>
    <dgm:pt modelId="{F94C8C18-6D8C-8942-B5F2-A9FF3E543DA9}" type="pres">
      <dgm:prSet presAssocID="{CDD17BE5-B5C3-4F1C-ABFF-7934025A6EB6}" presName="quad1" presStyleLbl="node1" presStyleIdx="0" presStyleCnt="4">
        <dgm:presLayoutVars>
          <dgm:chMax val="0"/>
          <dgm:chPref val="0"/>
          <dgm:bulletEnabled val="1"/>
        </dgm:presLayoutVars>
      </dgm:prSet>
      <dgm:spPr/>
    </dgm:pt>
    <dgm:pt modelId="{5CE4BE19-E1F1-3C46-ACD7-C61F12241EFC}" type="pres">
      <dgm:prSet presAssocID="{CDD17BE5-B5C3-4F1C-ABFF-7934025A6EB6}" presName="quad2" presStyleLbl="node1" presStyleIdx="1" presStyleCnt="4">
        <dgm:presLayoutVars>
          <dgm:chMax val="0"/>
          <dgm:chPref val="0"/>
          <dgm:bulletEnabled val="1"/>
        </dgm:presLayoutVars>
      </dgm:prSet>
      <dgm:spPr/>
    </dgm:pt>
    <dgm:pt modelId="{99FC8107-C038-4340-81F1-C0835F923BD9}" type="pres">
      <dgm:prSet presAssocID="{CDD17BE5-B5C3-4F1C-ABFF-7934025A6EB6}" presName="quad3" presStyleLbl="node1" presStyleIdx="2" presStyleCnt="4">
        <dgm:presLayoutVars>
          <dgm:chMax val="0"/>
          <dgm:chPref val="0"/>
          <dgm:bulletEnabled val="1"/>
        </dgm:presLayoutVars>
      </dgm:prSet>
      <dgm:spPr/>
    </dgm:pt>
    <dgm:pt modelId="{C5DBFAA6-E4EF-CA4C-BD03-EB60809DEB9E}" type="pres">
      <dgm:prSet presAssocID="{CDD17BE5-B5C3-4F1C-ABFF-7934025A6EB6}" presName="quad4" presStyleLbl="node1" presStyleIdx="3" presStyleCnt="4">
        <dgm:presLayoutVars>
          <dgm:chMax val="0"/>
          <dgm:chPref val="0"/>
          <dgm:bulletEnabled val="1"/>
        </dgm:presLayoutVars>
      </dgm:prSet>
      <dgm:spPr/>
    </dgm:pt>
  </dgm:ptLst>
  <dgm:cxnLst>
    <dgm:cxn modelId="{59CF5201-B4BA-D341-A68E-AFC7F2BDC6D7}" type="presOf" srcId="{2EBE37FB-36F4-4CC5-897A-0ACC36131768}" destId="{F94C8C18-6D8C-8942-B5F2-A9FF3E543DA9}" srcOrd="0" destOrd="0" presId="urn:microsoft.com/office/officeart/2005/8/layout/matrix3"/>
    <dgm:cxn modelId="{2231BC30-B896-4F47-A114-06261A8C5A65}" type="presOf" srcId="{CDD17BE5-B5C3-4F1C-ABFF-7934025A6EB6}" destId="{EE1D867B-1087-FA45-9C5C-DF69FCEB0155}" srcOrd="0" destOrd="0" presId="urn:microsoft.com/office/officeart/2005/8/layout/matrix3"/>
    <dgm:cxn modelId="{960E325F-C5C0-7345-8E76-C433614F1A1A}" type="presOf" srcId="{09A46962-D8FC-4470-BBB7-CEA3C4753FE0}" destId="{C5DBFAA6-E4EF-CA4C-BD03-EB60809DEB9E}" srcOrd="0" destOrd="0" presId="urn:microsoft.com/office/officeart/2005/8/layout/matrix3"/>
    <dgm:cxn modelId="{681DE946-9651-455A-AC86-3B34047BA3E5}" srcId="{CDD17BE5-B5C3-4F1C-ABFF-7934025A6EB6}" destId="{E7300214-096B-4FB2-876D-BC259DC3D98F}" srcOrd="2" destOrd="0" parTransId="{317F8769-0660-465D-8391-6A96CF5F5E79}" sibTransId="{B39885E6-63E8-4934-97EE-C60531B69907}"/>
    <dgm:cxn modelId="{58A3964F-354C-43EF-AA67-1C8BD7EFE4B6}" srcId="{CDD17BE5-B5C3-4F1C-ABFF-7934025A6EB6}" destId="{65750EEA-961F-4E42-A86B-C7D9C5AD2852}" srcOrd="1" destOrd="0" parTransId="{042341E4-B47A-4A14-B70C-FF154662D7AA}" sibTransId="{D8F870D1-003E-4C7A-A866-1B4FDE3718A4}"/>
    <dgm:cxn modelId="{EF28737C-0913-4238-B6C5-E59B370A9145}" srcId="{CDD17BE5-B5C3-4F1C-ABFF-7934025A6EB6}" destId="{2EBE37FB-36F4-4CC5-897A-0ACC36131768}" srcOrd="0" destOrd="0" parTransId="{255215DA-4F20-40D5-BF1A-C4A53CE1EE1A}" sibTransId="{452AFB7C-DB9D-46D7-9D6C-29F6D776B575}"/>
    <dgm:cxn modelId="{4AE03BA1-9218-824C-8205-584AC76CC6F0}" type="presOf" srcId="{65750EEA-961F-4E42-A86B-C7D9C5AD2852}" destId="{5CE4BE19-E1F1-3C46-ACD7-C61F12241EFC}" srcOrd="0" destOrd="0" presId="urn:microsoft.com/office/officeart/2005/8/layout/matrix3"/>
    <dgm:cxn modelId="{4D3B72C7-7650-A646-93B7-F1E93B92B31B}" type="presOf" srcId="{E7300214-096B-4FB2-876D-BC259DC3D98F}" destId="{99FC8107-C038-4340-81F1-C0835F923BD9}" srcOrd="0" destOrd="0" presId="urn:microsoft.com/office/officeart/2005/8/layout/matrix3"/>
    <dgm:cxn modelId="{C23C23EC-BD5C-4CCE-9B40-4BF33FC5152E}" srcId="{CDD17BE5-B5C3-4F1C-ABFF-7934025A6EB6}" destId="{09A46962-D8FC-4470-BBB7-CEA3C4753FE0}" srcOrd="3" destOrd="0" parTransId="{5852A02D-DB8D-4166-B982-36F4505F2548}" sibTransId="{DC67BBEA-E0A4-4134-8B5B-3420B3F11BC8}"/>
    <dgm:cxn modelId="{16E88935-5137-EE47-B1FE-E0DF5CA1A5C3}" type="presParOf" srcId="{EE1D867B-1087-FA45-9C5C-DF69FCEB0155}" destId="{2EBE6C19-F5AC-654A-84F9-4F64FCA85B2E}" srcOrd="0" destOrd="0" presId="urn:microsoft.com/office/officeart/2005/8/layout/matrix3"/>
    <dgm:cxn modelId="{0C36CC67-1D38-6F43-88AB-C89558E2A1D5}" type="presParOf" srcId="{EE1D867B-1087-FA45-9C5C-DF69FCEB0155}" destId="{F94C8C18-6D8C-8942-B5F2-A9FF3E543DA9}" srcOrd="1" destOrd="0" presId="urn:microsoft.com/office/officeart/2005/8/layout/matrix3"/>
    <dgm:cxn modelId="{7E390090-4D12-EE47-890E-F42122DDBF91}" type="presParOf" srcId="{EE1D867B-1087-FA45-9C5C-DF69FCEB0155}" destId="{5CE4BE19-E1F1-3C46-ACD7-C61F12241EFC}" srcOrd="2" destOrd="0" presId="urn:microsoft.com/office/officeart/2005/8/layout/matrix3"/>
    <dgm:cxn modelId="{FB750A6E-6435-AE4D-87BF-ACB44D6E0364}" type="presParOf" srcId="{EE1D867B-1087-FA45-9C5C-DF69FCEB0155}" destId="{99FC8107-C038-4340-81F1-C0835F923BD9}" srcOrd="3" destOrd="0" presId="urn:microsoft.com/office/officeart/2005/8/layout/matrix3"/>
    <dgm:cxn modelId="{533EAD4F-F809-6348-A736-492B57D0AB77}" type="presParOf" srcId="{EE1D867B-1087-FA45-9C5C-DF69FCEB0155}" destId="{C5DBFAA6-E4EF-CA4C-BD03-EB60809DEB9E}"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E46077-57C4-4C39-928A-0A0CF905A8E5}" type="doc">
      <dgm:prSet loTypeId="urn:microsoft.com/office/officeart/2005/8/layout/cycle8" loCatId="cycle" qsTypeId="urn:microsoft.com/office/officeart/2005/8/quickstyle/simple1" qsCatId="simple" csTypeId="urn:microsoft.com/office/officeart/2005/8/colors/accent2_2" csCatId="accent2" phldr="1"/>
      <dgm:spPr/>
      <dgm:t>
        <a:bodyPr/>
        <a:lstStyle/>
        <a:p>
          <a:endParaRPr lang="en-US"/>
        </a:p>
      </dgm:t>
    </dgm:pt>
    <dgm:pt modelId="{B7064ACA-E313-4096-A688-85FB9613BA47}">
      <dgm:prSet/>
      <dgm:spPr/>
      <dgm:t>
        <a:bodyPr/>
        <a:lstStyle/>
        <a:p>
          <a:r>
            <a:rPr lang="en-US" dirty="0"/>
            <a:t>Seek housing counseling advising.</a:t>
          </a:r>
        </a:p>
      </dgm:t>
    </dgm:pt>
    <dgm:pt modelId="{17B85108-F308-4063-A2D5-0063A6612366}" type="parTrans" cxnId="{229BA9B5-B546-4B62-9A0F-DFB4A0637CE5}">
      <dgm:prSet/>
      <dgm:spPr/>
      <dgm:t>
        <a:bodyPr/>
        <a:lstStyle/>
        <a:p>
          <a:endParaRPr lang="en-US"/>
        </a:p>
      </dgm:t>
    </dgm:pt>
    <dgm:pt modelId="{480AC26F-021E-43FE-943C-63E4238244C2}" type="sibTrans" cxnId="{229BA9B5-B546-4B62-9A0F-DFB4A0637CE5}">
      <dgm:prSet/>
      <dgm:spPr/>
      <dgm:t>
        <a:bodyPr/>
        <a:lstStyle/>
        <a:p>
          <a:endParaRPr lang="en-US"/>
        </a:p>
      </dgm:t>
    </dgm:pt>
    <dgm:pt modelId="{AB1FC60E-C15A-4908-935C-01D29976366A}">
      <dgm:prSet/>
      <dgm:spPr/>
      <dgm:t>
        <a:bodyPr/>
        <a:lstStyle/>
        <a:p>
          <a:r>
            <a:rPr lang="en-US" dirty="0"/>
            <a:t>Understand key differences b/t site-built and new MH.</a:t>
          </a:r>
        </a:p>
      </dgm:t>
    </dgm:pt>
    <dgm:pt modelId="{1BE86F49-1C5F-4F84-9561-9E8917DA9ED5}" type="parTrans" cxnId="{39506965-8618-4CDD-921D-303B6D7056D1}">
      <dgm:prSet/>
      <dgm:spPr/>
      <dgm:t>
        <a:bodyPr/>
        <a:lstStyle/>
        <a:p>
          <a:endParaRPr lang="en-US"/>
        </a:p>
      </dgm:t>
    </dgm:pt>
    <dgm:pt modelId="{EDE8F5AE-FA86-44F5-A195-35997F6EAFEA}" type="sibTrans" cxnId="{39506965-8618-4CDD-921D-303B6D7056D1}">
      <dgm:prSet/>
      <dgm:spPr/>
      <dgm:t>
        <a:bodyPr/>
        <a:lstStyle/>
        <a:p>
          <a:endParaRPr lang="en-US"/>
        </a:p>
      </dgm:t>
    </dgm:pt>
    <dgm:pt modelId="{9D871521-38C5-4B39-A60B-092C83CC42CF}">
      <dgm:prSet/>
      <dgm:spPr/>
      <dgm:t>
        <a:bodyPr/>
        <a:lstStyle/>
        <a:p>
          <a:r>
            <a:rPr lang="en-US" dirty="0"/>
            <a:t>Know what you can afford. </a:t>
          </a:r>
        </a:p>
      </dgm:t>
    </dgm:pt>
    <dgm:pt modelId="{00C9861C-70C2-49C7-A62D-4CC7829AB9C2}" type="parTrans" cxnId="{6F1807D6-B742-4333-A0A7-43B96251F550}">
      <dgm:prSet/>
      <dgm:spPr/>
      <dgm:t>
        <a:bodyPr/>
        <a:lstStyle/>
        <a:p>
          <a:endParaRPr lang="en-US"/>
        </a:p>
      </dgm:t>
    </dgm:pt>
    <dgm:pt modelId="{AF4A88B2-9E40-4B42-9AB1-6C4B87A29049}" type="sibTrans" cxnId="{6F1807D6-B742-4333-A0A7-43B96251F550}">
      <dgm:prSet/>
      <dgm:spPr/>
      <dgm:t>
        <a:bodyPr/>
        <a:lstStyle/>
        <a:p>
          <a:endParaRPr lang="en-US"/>
        </a:p>
      </dgm:t>
    </dgm:pt>
    <dgm:pt modelId="{E0AE349E-3410-4C1E-81FE-1C8E2E810147}">
      <dgm:prSet/>
      <dgm:spPr/>
      <dgm:t>
        <a:bodyPr/>
        <a:lstStyle/>
        <a:p>
          <a:r>
            <a:rPr lang="en-US" dirty="0"/>
            <a:t>Know where the home will be sited. </a:t>
          </a:r>
        </a:p>
      </dgm:t>
    </dgm:pt>
    <dgm:pt modelId="{AD61AAB0-57AD-4F91-B25A-9A43B9D7C288}" type="parTrans" cxnId="{5E629200-BC49-4862-A7B6-588F44BEBBC8}">
      <dgm:prSet/>
      <dgm:spPr/>
      <dgm:t>
        <a:bodyPr/>
        <a:lstStyle/>
        <a:p>
          <a:endParaRPr lang="en-US"/>
        </a:p>
      </dgm:t>
    </dgm:pt>
    <dgm:pt modelId="{E005D375-F143-43D4-B82C-CE324A67148F}" type="sibTrans" cxnId="{5E629200-BC49-4862-A7B6-588F44BEBBC8}">
      <dgm:prSet/>
      <dgm:spPr/>
      <dgm:t>
        <a:bodyPr/>
        <a:lstStyle/>
        <a:p>
          <a:endParaRPr lang="en-US"/>
        </a:p>
      </dgm:t>
    </dgm:pt>
    <dgm:pt modelId="{12F5758E-4A90-41DE-93C3-263DE57595A9}">
      <dgm:prSet/>
      <dgm:spPr/>
      <dgm:t>
        <a:bodyPr/>
        <a:lstStyle/>
        <a:p>
          <a:r>
            <a:rPr lang="en-US" dirty="0"/>
            <a:t>Understand the purchase and loan process. </a:t>
          </a:r>
        </a:p>
      </dgm:t>
    </dgm:pt>
    <dgm:pt modelId="{C25E730F-416B-4EBE-B033-FE78A29F770D}" type="parTrans" cxnId="{13C34A81-609D-45D2-AD99-6A9406C8921A}">
      <dgm:prSet/>
      <dgm:spPr/>
      <dgm:t>
        <a:bodyPr/>
        <a:lstStyle/>
        <a:p>
          <a:endParaRPr lang="en-US"/>
        </a:p>
      </dgm:t>
    </dgm:pt>
    <dgm:pt modelId="{0D6FDE37-7D99-4779-B165-7BB33F062643}" type="sibTrans" cxnId="{13C34A81-609D-45D2-AD99-6A9406C8921A}">
      <dgm:prSet/>
      <dgm:spPr/>
      <dgm:t>
        <a:bodyPr/>
        <a:lstStyle/>
        <a:p>
          <a:endParaRPr lang="en-US"/>
        </a:p>
      </dgm:t>
    </dgm:pt>
    <dgm:pt modelId="{4485E7D9-8388-4B00-88C5-0A6F638A0DBC}">
      <dgm:prSet/>
      <dgm:spPr/>
      <dgm:t>
        <a:bodyPr/>
        <a:lstStyle/>
        <a:p>
          <a:r>
            <a:rPr lang="en-US" dirty="0"/>
            <a:t>Move in and live in the home.  </a:t>
          </a:r>
        </a:p>
      </dgm:t>
    </dgm:pt>
    <dgm:pt modelId="{AAA0E1CA-2674-4B21-B248-6E54E9B61835}" type="parTrans" cxnId="{8F243403-C968-4A0B-AF72-7E329B7E64F4}">
      <dgm:prSet/>
      <dgm:spPr/>
      <dgm:t>
        <a:bodyPr/>
        <a:lstStyle/>
        <a:p>
          <a:endParaRPr lang="en-US"/>
        </a:p>
      </dgm:t>
    </dgm:pt>
    <dgm:pt modelId="{8EE6C8FC-E9AE-4EAF-B0CD-7C8B5BBCDC34}" type="sibTrans" cxnId="{8F243403-C968-4A0B-AF72-7E329B7E64F4}">
      <dgm:prSet/>
      <dgm:spPr/>
      <dgm:t>
        <a:bodyPr/>
        <a:lstStyle/>
        <a:p>
          <a:endParaRPr lang="en-US"/>
        </a:p>
      </dgm:t>
    </dgm:pt>
    <dgm:pt modelId="{246A3F1D-F917-FC42-88E1-4204F0D84C36}" type="pres">
      <dgm:prSet presAssocID="{69E46077-57C4-4C39-928A-0A0CF905A8E5}" presName="compositeShape" presStyleCnt="0">
        <dgm:presLayoutVars>
          <dgm:chMax val="7"/>
          <dgm:dir/>
          <dgm:resizeHandles val="exact"/>
        </dgm:presLayoutVars>
      </dgm:prSet>
      <dgm:spPr/>
    </dgm:pt>
    <dgm:pt modelId="{383E2F78-85BD-374D-A6FA-7A7EE8733949}" type="pres">
      <dgm:prSet presAssocID="{69E46077-57C4-4C39-928A-0A0CF905A8E5}" presName="wedge1" presStyleLbl="node1" presStyleIdx="0" presStyleCnt="6"/>
      <dgm:spPr/>
    </dgm:pt>
    <dgm:pt modelId="{F6B71B8A-AE91-214C-BB64-33E325B41050}" type="pres">
      <dgm:prSet presAssocID="{69E46077-57C4-4C39-928A-0A0CF905A8E5}" presName="dummy1a" presStyleCnt="0"/>
      <dgm:spPr/>
    </dgm:pt>
    <dgm:pt modelId="{1460D021-B092-7F4E-A572-A605790F1942}" type="pres">
      <dgm:prSet presAssocID="{69E46077-57C4-4C39-928A-0A0CF905A8E5}" presName="dummy1b" presStyleCnt="0"/>
      <dgm:spPr/>
    </dgm:pt>
    <dgm:pt modelId="{6BF5E037-4E70-784F-923B-547016801C8D}" type="pres">
      <dgm:prSet presAssocID="{69E46077-57C4-4C39-928A-0A0CF905A8E5}" presName="wedge1Tx" presStyleLbl="node1" presStyleIdx="0" presStyleCnt="6">
        <dgm:presLayoutVars>
          <dgm:chMax val="0"/>
          <dgm:chPref val="0"/>
          <dgm:bulletEnabled val="1"/>
        </dgm:presLayoutVars>
      </dgm:prSet>
      <dgm:spPr/>
    </dgm:pt>
    <dgm:pt modelId="{39C82854-36FB-9A4F-BD60-7D5D115A2009}" type="pres">
      <dgm:prSet presAssocID="{69E46077-57C4-4C39-928A-0A0CF905A8E5}" presName="wedge2" presStyleLbl="node1" presStyleIdx="1" presStyleCnt="6"/>
      <dgm:spPr/>
    </dgm:pt>
    <dgm:pt modelId="{45312C27-A7A1-4649-88C3-CA7FC6407C29}" type="pres">
      <dgm:prSet presAssocID="{69E46077-57C4-4C39-928A-0A0CF905A8E5}" presName="dummy2a" presStyleCnt="0"/>
      <dgm:spPr/>
    </dgm:pt>
    <dgm:pt modelId="{42F8A9C9-6DD6-1447-BCFC-CD7AEA839719}" type="pres">
      <dgm:prSet presAssocID="{69E46077-57C4-4C39-928A-0A0CF905A8E5}" presName="dummy2b" presStyleCnt="0"/>
      <dgm:spPr/>
    </dgm:pt>
    <dgm:pt modelId="{0F403D00-45C1-F548-9AD3-295F8D38A7D2}" type="pres">
      <dgm:prSet presAssocID="{69E46077-57C4-4C39-928A-0A0CF905A8E5}" presName="wedge2Tx" presStyleLbl="node1" presStyleIdx="1" presStyleCnt="6">
        <dgm:presLayoutVars>
          <dgm:chMax val="0"/>
          <dgm:chPref val="0"/>
          <dgm:bulletEnabled val="1"/>
        </dgm:presLayoutVars>
      </dgm:prSet>
      <dgm:spPr/>
    </dgm:pt>
    <dgm:pt modelId="{B37671BA-790C-4D46-A11D-2782A81B239B}" type="pres">
      <dgm:prSet presAssocID="{69E46077-57C4-4C39-928A-0A0CF905A8E5}" presName="wedge3" presStyleLbl="node1" presStyleIdx="2" presStyleCnt="6"/>
      <dgm:spPr/>
    </dgm:pt>
    <dgm:pt modelId="{D5703343-1191-014D-8EA6-2E58E0EA1F81}" type="pres">
      <dgm:prSet presAssocID="{69E46077-57C4-4C39-928A-0A0CF905A8E5}" presName="dummy3a" presStyleCnt="0"/>
      <dgm:spPr/>
    </dgm:pt>
    <dgm:pt modelId="{B01C1E2E-AC06-774D-AECF-0CA8CD1540C3}" type="pres">
      <dgm:prSet presAssocID="{69E46077-57C4-4C39-928A-0A0CF905A8E5}" presName="dummy3b" presStyleCnt="0"/>
      <dgm:spPr/>
    </dgm:pt>
    <dgm:pt modelId="{F9B64947-03FC-1440-A6F1-54381CFE310B}" type="pres">
      <dgm:prSet presAssocID="{69E46077-57C4-4C39-928A-0A0CF905A8E5}" presName="wedge3Tx" presStyleLbl="node1" presStyleIdx="2" presStyleCnt="6">
        <dgm:presLayoutVars>
          <dgm:chMax val="0"/>
          <dgm:chPref val="0"/>
          <dgm:bulletEnabled val="1"/>
        </dgm:presLayoutVars>
      </dgm:prSet>
      <dgm:spPr/>
    </dgm:pt>
    <dgm:pt modelId="{F126B218-A424-1340-B315-6EB13888B48A}" type="pres">
      <dgm:prSet presAssocID="{69E46077-57C4-4C39-928A-0A0CF905A8E5}" presName="wedge4" presStyleLbl="node1" presStyleIdx="3" presStyleCnt="6"/>
      <dgm:spPr/>
    </dgm:pt>
    <dgm:pt modelId="{A2C90625-7D8B-7B4B-9216-CBD3FA6B90F0}" type="pres">
      <dgm:prSet presAssocID="{69E46077-57C4-4C39-928A-0A0CF905A8E5}" presName="dummy4a" presStyleCnt="0"/>
      <dgm:spPr/>
    </dgm:pt>
    <dgm:pt modelId="{27C9E733-FEEB-B74D-AD35-227BBB76C713}" type="pres">
      <dgm:prSet presAssocID="{69E46077-57C4-4C39-928A-0A0CF905A8E5}" presName="dummy4b" presStyleCnt="0"/>
      <dgm:spPr/>
    </dgm:pt>
    <dgm:pt modelId="{FFBEB007-D990-B941-B002-610583F85B3A}" type="pres">
      <dgm:prSet presAssocID="{69E46077-57C4-4C39-928A-0A0CF905A8E5}" presName="wedge4Tx" presStyleLbl="node1" presStyleIdx="3" presStyleCnt="6">
        <dgm:presLayoutVars>
          <dgm:chMax val="0"/>
          <dgm:chPref val="0"/>
          <dgm:bulletEnabled val="1"/>
        </dgm:presLayoutVars>
      </dgm:prSet>
      <dgm:spPr/>
    </dgm:pt>
    <dgm:pt modelId="{03EA365A-ED50-514E-97D5-8FB2408C13E8}" type="pres">
      <dgm:prSet presAssocID="{69E46077-57C4-4C39-928A-0A0CF905A8E5}" presName="wedge5" presStyleLbl="node1" presStyleIdx="4" presStyleCnt="6"/>
      <dgm:spPr/>
    </dgm:pt>
    <dgm:pt modelId="{D6C75BD1-F295-3443-8A16-7247A6C6849A}" type="pres">
      <dgm:prSet presAssocID="{69E46077-57C4-4C39-928A-0A0CF905A8E5}" presName="dummy5a" presStyleCnt="0"/>
      <dgm:spPr/>
    </dgm:pt>
    <dgm:pt modelId="{BE80928B-2D6C-FB43-A355-D92D7D462AC0}" type="pres">
      <dgm:prSet presAssocID="{69E46077-57C4-4C39-928A-0A0CF905A8E5}" presName="dummy5b" presStyleCnt="0"/>
      <dgm:spPr/>
    </dgm:pt>
    <dgm:pt modelId="{6BBDC347-6782-1440-831F-6C48136237C3}" type="pres">
      <dgm:prSet presAssocID="{69E46077-57C4-4C39-928A-0A0CF905A8E5}" presName="wedge5Tx" presStyleLbl="node1" presStyleIdx="4" presStyleCnt="6">
        <dgm:presLayoutVars>
          <dgm:chMax val="0"/>
          <dgm:chPref val="0"/>
          <dgm:bulletEnabled val="1"/>
        </dgm:presLayoutVars>
      </dgm:prSet>
      <dgm:spPr/>
    </dgm:pt>
    <dgm:pt modelId="{AABA1E8C-DE9D-474A-A1C5-4A635550BEC6}" type="pres">
      <dgm:prSet presAssocID="{69E46077-57C4-4C39-928A-0A0CF905A8E5}" presName="wedge6" presStyleLbl="node1" presStyleIdx="5" presStyleCnt="6"/>
      <dgm:spPr/>
    </dgm:pt>
    <dgm:pt modelId="{9B42FE56-7343-2846-A46A-A3C96AECD04B}" type="pres">
      <dgm:prSet presAssocID="{69E46077-57C4-4C39-928A-0A0CF905A8E5}" presName="dummy6a" presStyleCnt="0"/>
      <dgm:spPr/>
    </dgm:pt>
    <dgm:pt modelId="{9E8EAB73-620C-4D4C-869B-C5B4428B56BE}" type="pres">
      <dgm:prSet presAssocID="{69E46077-57C4-4C39-928A-0A0CF905A8E5}" presName="dummy6b" presStyleCnt="0"/>
      <dgm:spPr/>
    </dgm:pt>
    <dgm:pt modelId="{E12A554E-8C07-B249-B635-ACE6A3666DEC}" type="pres">
      <dgm:prSet presAssocID="{69E46077-57C4-4C39-928A-0A0CF905A8E5}" presName="wedge6Tx" presStyleLbl="node1" presStyleIdx="5" presStyleCnt="6">
        <dgm:presLayoutVars>
          <dgm:chMax val="0"/>
          <dgm:chPref val="0"/>
          <dgm:bulletEnabled val="1"/>
        </dgm:presLayoutVars>
      </dgm:prSet>
      <dgm:spPr/>
    </dgm:pt>
    <dgm:pt modelId="{C0EB49BC-419B-CE4D-A021-CDC35F51F2CE}" type="pres">
      <dgm:prSet presAssocID="{480AC26F-021E-43FE-943C-63E4238244C2}" presName="arrowWedge1" presStyleLbl="fgSibTrans2D1" presStyleIdx="0" presStyleCnt="6"/>
      <dgm:spPr/>
    </dgm:pt>
    <dgm:pt modelId="{DFC49037-1A86-D340-8D3D-5E31935B1FDC}" type="pres">
      <dgm:prSet presAssocID="{EDE8F5AE-FA86-44F5-A195-35997F6EAFEA}" presName="arrowWedge2" presStyleLbl="fgSibTrans2D1" presStyleIdx="1" presStyleCnt="6"/>
      <dgm:spPr/>
    </dgm:pt>
    <dgm:pt modelId="{F1471184-B690-7649-8DD7-832CF792911A}" type="pres">
      <dgm:prSet presAssocID="{AF4A88B2-9E40-4B42-9AB1-6C4B87A29049}" presName="arrowWedge3" presStyleLbl="fgSibTrans2D1" presStyleIdx="2" presStyleCnt="6"/>
      <dgm:spPr/>
    </dgm:pt>
    <dgm:pt modelId="{53E0D11F-E316-3A40-A8B6-D562380C2AB3}" type="pres">
      <dgm:prSet presAssocID="{E005D375-F143-43D4-B82C-CE324A67148F}" presName="arrowWedge4" presStyleLbl="fgSibTrans2D1" presStyleIdx="3" presStyleCnt="6"/>
      <dgm:spPr/>
    </dgm:pt>
    <dgm:pt modelId="{C1758F53-AFD3-B14C-8B17-E84D007C94A0}" type="pres">
      <dgm:prSet presAssocID="{0D6FDE37-7D99-4779-B165-7BB33F062643}" presName="arrowWedge5" presStyleLbl="fgSibTrans2D1" presStyleIdx="4" presStyleCnt="6"/>
      <dgm:spPr/>
    </dgm:pt>
    <dgm:pt modelId="{0FAB2C4C-B971-EF42-8E7B-A784ACCF0192}" type="pres">
      <dgm:prSet presAssocID="{8EE6C8FC-E9AE-4EAF-B0CD-7C8B5BBCDC34}" presName="arrowWedge6" presStyleLbl="fgSibTrans2D1" presStyleIdx="5" presStyleCnt="6"/>
      <dgm:spPr/>
    </dgm:pt>
  </dgm:ptLst>
  <dgm:cxnLst>
    <dgm:cxn modelId="{5E629200-BC49-4862-A7B6-588F44BEBBC8}" srcId="{69E46077-57C4-4C39-928A-0A0CF905A8E5}" destId="{E0AE349E-3410-4C1E-81FE-1C8E2E810147}" srcOrd="3" destOrd="0" parTransId="{AD61AAB0-57AD-4F91-B25A-9A43B9D7C288}" sibTransId="{E005D375-F143-43D4-B82C-CE324A67148F}"/>
    <dgm:cxn modelId="{8F243403-C968-4A0B-AF72-7E329B7E64F4}" srcId="{69E46077-57C4-4C39-928A-0A0CF905A8E5}" destId="{4485E7D9-8388-4B00-88C5-0A6F638A0DBC}" srcOrd="5" destOrd="0" parTransId="{AAA0E1CA-2674-4B21-B248-6E54E9B61835}" sibTransId="{8EE6C8FC-E9AE-4EAF-B0CD-7C8B5BBCDC34}"/>
    <dgm:cxn modelId="{8E12CA12-7D96-004B-93D8-22FD1F29F2E7}" type="presOf" srcId="{E0AE349E-3410-4C1E-81FE-1C8E2E810147}" destId="{FFBEB007-D990-B941-B002-610583F85B3A}" srcOrd="1" destOrd="0" presId="urn:microsoft.com/office/officeart/2005/8/layout/cycle8"/>
    <dgm:cxn modelId="{70DCC131-2359-044F-A4D2-B1492396736C}" type="presOf" srcId="{AB1FC60E-C15A-4908-935C-01D29976366A}" destId="{0F403D00-45C1-F548-9AD3-295F8D38A7D2}" srcOrd="1" destOrd="0" presId="urn:microsoft.com/office/officeart/2005/8/layout/cycle8"/>
    <dgm:cxn modelId="{39506965-8618-4CDD-921D-303B6D7056D1}" srcId="{69E46077-57C4-4C39-928A-0A0CF905A8E5}" destId="{AB1FC60E-C15A-4908-935C-01D29976366A}" srcOrd="1" destOrd="0" parTransId="{1BE86F49-1C5F-4F84-9561-9E8917DA9ED5}" sibTransId="{EDE8F5AE-FA86-44F5-A195-35997F6EAFEA}"/>
    <dgm:cxn modelId="{55FE9F46-D928-0042-A646-343137971501}" type="presOf" srcId="{E0AE349E-3410-4C1E-81FE-1C8E2E810147}" destId="{F126B218-A424-1340-B315-6EB13888B48A}" srcOrd="0" destOrd="0" presId="urn:microsoft.com/office/officeart/2005/8/layout/cycle8"/>
    <dgm:cxn modelId="{F4F5FC51-97BC-6C45-8CE7-1204221B4EFE}" type="presOf" srcId="{4485E7D9-8388-4B00-88C5-0A6F638A0DBC}" destId="{E12A554E-8C07-B249-B635-ACE6A3666DEC}" srcOrd="1" destOrd="0" presId="urn:microsoft.com/office/officeart/2005/8/layout/cycle8"/>
    <dgm:cxn modelId="{FB06C072-F6DD-E547-9036-C463E36529B2}" type="presOf" srcId="{B7064ACA-E313-4096-A688-85FB9613BA47}" destId="{6BF5E037-4E70-784F-923B-547016801C8D}" srcOrd="1" destOrd="0" presId="urn:microsoft.com/office/officeart/2005/8/layout/cycle8"/>
    <dgm:cxn modelId="{13C34A81-609D-45D2-AD99-6A9406C8921A}" srcId="{69E46077-57C4-4C39-928A-0A0CF905A8E5}" destId="{12F5758E-4A90-41DE-93C3-263DE57595A9}" srcOrd="4" destOrd="0" parTransId="{C25E730F-416B-4EBE-B033-FE78A29F770D}" sibTransId="{0D6FDE37-7D99-4779-B165-7BB33F062643}"/>
    <dgm:cxn modelId="{3F411C93-47A7-564E-BC4B-2C71B6986741}" type="presOf" srcId="{4485E7D9-8388-4B00-88C5-0A6F638A0DBC}" destId="{AABA1E8C-DE9D-474A-A1C5-4A635550BEC6}" srcOrd="0" destOrd="0" presId="urn:microsoft.com/office/officeart/2005/8/layout/cycle8"/>
    <dgm:cxn modelId="{091F0199-ED23-004A-8DC0-A94759AF5C9E}" type="presOf" srcId="{12F5758E-4A90-41DE-93C3-263DE57595A9}" destId="{6BBDC347-6782-1440-831F-6C48136237C3}" srcOrd="1" destOrd="0" presId="urn:microsoft.com/office/officeart/2005/8/layout/cycle8"/>
    <dgm:cxn modelId="{44D38EA8-FB88-954C-B922-3041738884DA}" type="presOf" srcId="{9D871521-38C5-4B39-A60B-092C83CC42CF}" destId="{F9B64947-03FC-1440-A6F1-54381CFE310B}" srcOrd="1" destOrd="0" presId="urn:microsoft.com/office/officeart/2005/8/layout/cycle8"/>
    <dgm:cxn modelId="{7EA6C1B3-4DD4-6E4C-9042-E8FE0FE0E3F5}" type="presOf" srcId="{69E46077-57C4-4C39-928A-0A0CF905A8E5}" destId="{246A3F1D-F917-FC42-88E1-4204F0D84C36}" srcOrd="0" destOrd="0" presId="urn:microsoft.com/office/officeart/2005/8/layout/cycle8"/>
    <dgm:cxn modelId="{229BA9B5-B546-4B62-9A0F-DFB4A0637CE5}" srcId="{69E46077-57C4-4C39-928A-0A0CF905A8E5}" destId="{B7064ACA-E313-4096-A688-85FB9613BA47}" srcOrd="0" destOrd="0" parTransId="{17B85108-F308-4063-A2D5-0063A6612366}" sibTransId="{480AC26F-021E-43FE-943C-63E4238244C2}"/>
    <dgm:cxn modelId="{FFC05CC1-2BA8-C04D-B376-19CA7067BACB}" type="presOf" srcId="{AB1FC60E-C15A-4908-935C-01D29976366A}" destId="{39C82854-36FB-9A4F-BD60-7D5D115A2009}" srcOrd="0" destOrd="0" presId="urn:microsoft.com/office/officeart/2005/8/layout/cycle8"/>
    <dgm:cxn modelId="{1BDA64C5-E44C-024D-AAAB-BF58E313E3BE}" type="presOf" srcId="{12F5758E-4A90-41DE-93C3-263DE57595A9}" destId="{03EA365A-ED50-514E-97D5-8FB2408C13E8}" srcOrd="0" destOrd="0" presId="urn:microsoft.com/office/officeart/2005/8/layout/cycle8"/>
    <dgm:cxn modelId="{0AD4EFCF-92CD-0044-9CE9-44FD6836D6BB}" type="presOf" srcId="{9D871521-38C5-4B39-A60B-092C83CC42CF}" destId="{B37671BA-790C-4D46-A11D-2782A81B239B}" srcOrd="0" destOrd="0" presId="urn:microsoft.com/office/officeart/2005/8/layout/cycle8"/>
    <dgm:cxn modelId="{6F1807D6-B742-4333-A0A7-43B96251F550}" srcId="{69E46077-57C4-4C39-928A-0A0CF905A8E5}" destId="{9D871521-38C5-4B39-A60B-092C83CC42CF}" srcOrd="2" destOrd="0" parTransId="{00C9861C-70C2-49C7-A62D-4CC7829AB9C2}" sibTransId="{AF4A88B2-9E40-4B42-9AB1-6C4B87A29049}"/>
    <dgm:cxn modelId="{F3875ADF-B2F4-A745-8694-3C86624D345B}" type="presOf" srcId="{B7064ACA-E313-4096-A688-85FB9613BA47}" destId="{383E2F78-85BD-374D-A6FA-7A7EE8733949}" srcOrd="0" destOrd="0" presId="urn:microsoft.com/office/officeart/2005/8/layout/cycle8"/>
    <dgm:cxn modelId="{127250DF-AE4A-8C4F-A3D9-A1D65DC4A6A8}" type="presParOf" srcId="{246A3F1D-F917-FC42-88E1-4204F0D84C36}" destId="{383E2F78-85BD-374D-A6FA-7A7EE8733949}" srcOrd="0" destOrd="0" presId="urn:microsoft.com/office/officeart/2005/8/layout/cycle8"/>
    <dgm:cxn modelId="{1570D535-821F-DB43-8597-8B25928CF736}" type="presParOf" srcId="{246A3F1D-F917-FC42-88E1-4204F0D84C36}" destId="{F6B71B8A-AE91-214C-BB64-33E325B41050}" srcOrd="1" destOrd="0" presId="urn:microsoft.com/office/officeart/2005/8/layout/cycle8"/>
    <dgm:cxn modelId="{1CEAC6CB-98A2-B54D-847A-EFA864AE9D96}" type="presParOf" srcId="{246A3F1D-F917-FC42-88E1-4204F0D84C36}" destId="{1460D021-B092-7F4E-A572-A605790F1942}" srcOrd="2" destOrd="0" presId="urn:microsoft.com/office/officeart/2005/8/layout/cycle8"/>
    <dgm:cxn modelId="{9D362F0F-B16D-7A4F-AFDB-D4B1652D83A6}" type="presParOf" srcId="{246A3F1D-F917-FC42-88E1-4204F0D84C36}" destId="{6BF5E037-4E70-784F-923B-547016801C8D}" srcOrd="3" destOrd="0" presId="urn:microsoft.com/office/officeart/2005/8/layout/cycle8"/>
    <dgm:cxn modelId="{CB3C7E5E-593F-B34E-969C-2E377378D1B8}" type="presParOf" srcId="{246A3F1D-F917-FC42-88E1-4204F0D84C36}" destId="{39C82854-36FB-9A4F-BD60-7D5D115A2009}" srcOrd="4" destOrd="0" presId="urn:microsoft.com/office/officeart/2005/8/layout/cycle8"/>
    <dgm:cxn modelId="{A2BB64F0-35B9-D045-AB7E-91DD8897972A}" type="presParOf" srcId="{246A3F1D-F917-FC42-88E1-4204F0D84C36}" destId="{45312C27-A7A1-4649-88C3-CA7FC6407C29}" srcOrd="5" destOrd="0" presId="urn:microsoft.com/office/officeart/2005/8/layout/cycle8"/>
    <dgm:cxn modelId="{33B0D5EB-EEAA-A247-81F7-EAD57F28F93B}" type="presParOf" srcId="{246A3F1D-F917-FC42-88E1-4204F0D84C36}" destId="{42F8A9C9-6DD6-1447-BCFC-CD7AEA839719}" srcOrd="6" destOrd="0" presId="urn:microsoft.com/office/officeart/2005/8/layout/cycle8"/>
    <dgm:cxn modelId="{AC510D00-6CCC-9C49-AD74-74F1B84D955A}" type="presParOf" srcId="{246A3F1D-F917-FC42-88E1-4204F0D84C36}" destId="{0F403D00-45C1-F548-9AD3-295F8D38A7D2}" srcOrd="7" destOrd="0" presId="urn:microsoft.com/office/officeart/2005/8/layout/cycle8"/>
    <dgm:cxn modelId="{24665592-986E-B147-86E6-69B7C35376F0}" type="presParOf" srcId="{246A3F1D-F917-FC42-88E1-4204F0D84C36}" destId="{B37671BA-790C-4D46-A11D-2782A81B239B}" srcOrd="8" destOrd="0" presId="urn:microsoft.com/office/officeart/2005/8/layout/cycle8"/>
    <dgm:cxn modelId="{2BE03582-F388-564F-865A-E7789A186A2E}" type="presParOf" srcId="{246A3F1D-F917-FC42-88E1-4204F0D84C36}" destId="{D5703343-1191-014D-8EA6-2E58E0EA1F81}" srcOrd="9" destOrd="0" presId="urn:microsoft.com/office/officeart/2005/8/layout/cycle8"/>
    <dgm:cxn modelId="{AF8DD82B-D970-FE4A-BD34-F41241325DD7}" type="presParOf" srcId="{246A3F1D-F917-FC42-88E1-4204F0D84C36}" destId="{B01C1E2E-AC06-774D-AECF-0CA8CD1540C3}" srcOrd="10" destOrd="0" presId="urn:microsoft.com/office/officeart/2005/8/layout/cycle8"/>
    <dgm:cxn modelId="{8EE8C1EC-E7FA-B144-84EF-D09C10B96CB6}" type="presParOf" srcId="{246A3F1D-F917-FC42-88E1-4204F0D84C36}" destId="{F9B64947-03FC-1440-A6F1-54381CFE310B}" srcOrd="11" destOrd="0" presId="urn:microsoft.com/office/officeart/2005/8/layout/cycle8"/>
    <dgm:cxn modelId="{4D16B724-3400-C34D-B09E-94A90DC0A0B9}" type="presParOf" srcId="{246A3F1D-F917-FC42-88E1-4204F0D84C36}" destId="{F126B218-A424-1340-B315-6EB13888B48A}" srcOrd="12" destOrd="0" presId="urn:microsoft.com/office/officeart/2005/8/layout/cycle8"/>
    <dgm:cxn modelId="{90BAC415-8171-524C-AEFB-5475541A9DB2}" type="presParOf" srcId="{246A3F1D-F917-FC42-88E1-4204F0D84C36}" destId="{A2C90625-7D8B-7B4B-9216-CBD3FA6B90F0}" srcOrd="13" destOrd="0" presId="urn:microsoft.com/office/officeart/2005/8/layout/cycle8"/>
    <dgm:cxn modelId="{D5473D23-819C-1945-AC9A-E3D63C5EBBBA}" type="presParOf" srcId="{246A3F1D-F917-FC42-88E1-4204F0D84C36}" destId="{27C9E733-FEEB-B74D-AD35-227BBB76C713}" srcOrd="14" destOrd="0" presId="urn:microsoft.com/office/officeart/2005/8/layout/cycle8"/>
    <dgm:cxn modelId="{D6AA21E1-C46D-3F43-9485-0B9DFFF476A2}" type="presParOf" srcId="{246A3F1D-F917-FC42-88E1-4204F0D84C36}" destId="{FFBEB007-D990-B941-B002-610583F85B3A}" srcOrd="15" destOrd="0" presId="urn:microsoft.com/office/officeart/2005/8/layout/cycle8"/>
    <dgm:cxn modelId="{0E0FEF20-5091-0241-8B3D-0407A32588DF}" type="presParOf" srcId="{246A3F1D-F917-FC42-88E1-4204F0D84C36}" destId="{03EA365A-ED50-514E-97D5-8FB2408C13E8}" srcOrd="16" destOrd="0" presId="urn:microsoft.com/office/officeart/2005/8/layout/cycle8"/>
    <dgm:cxn modelId="{FB700CF6-D6B7-4243-A218-94EB66FB9353}" type="presParOf" srcId="{246A3F1D-F917-FC42-88E1-4204F0D84C36}" destId="{D6C75BD1-F295-3443-8A16-7247A6C6849A}" srcOrd="17" destOrd="0" presId="urn:microsoft.com/office/officeart/2005/8/layout/cycle8"/>
    <dgm:cxn modelId="{A38E58DB-1766-EE4A-A459-29C57B554CCD}" type="presParOf" srcId="{246A3F1D-F917-FC42-88E1-4204F0D84C36}" destId="{BE80928B-2D6C-FB43-A355-D92D7D462AC0}" srcOrd="18" destOrd="0" presId="urn:microsoft.com/office/officeart/2005/8/layout/cycle8"/>
    <dgm:cxn modelId="{A8DE0104-FB03-5449-A230-72216A823272}" type="presParOf" srcId="{246A3F1D-F917-FC42-88E1-4204F0D84C36}" destId="{6BBDC347-6782-1440-831F-6C48136237C3}" srcOrd="19" destOrd="0" presId="urn:microsoft.com/office/officeart/2005/8/layout/cycle8"/>
    <dgm:cxn modelId="{52A42623-CF37-0145-9D34-182F2C7E6F11}" type="presParOf" srcId="{246A3F1D-F917-FC42-88E1-4204F0D84C36}" destId="{AABA1E8C-DE9D-474A-A1C5-4A635550BEC6}" srcOrd="20" destOrd="0" presId="urn:microsoft.com/office/officeart/2005/8/layout/cycle8"/>
    <dgm:cxn modelId="{40382430-8357-F941-A37E-0F8182B84B13}" type="presParOf" srcId="{246A3F1D-F917-FC42-88E1-4204F0D84C36}" destId="{9B42FE56-7343-2846-A46A-A3C96AECD04B}" srcOrd="21" destOrd="0" presId="urn:microsoft.com/office/officeart/2005/8/layout/cycle8"/>
    <dgm:cxn modelId="{86A7E4CA-0113-8347-871A-F95A10FFBF79}" type="presParOf" srcId="{246A3F1D-F917-FC42-88E1-4204F0D84C36}" destId="{9E8EAB73-620C-4D4C-869B-C5B4428B56BE}" srcOrd="22" destOrd="0" presId="urn:microsoft.com/office/officeart/2005/8/layout/cycle8"/>
    <dgm:cxn modelId="{16DFA737-A4ED-3F41-A320-E5B5F8F65060}" type="presParOf" srcId="{246A3F1D-F917-FC42-88E1-4204F0D84C36}" destId="{E12A554E-8C07-B249-B635-ACE6A3666DEC}" srcOrd="23" destOrd="0" presId="urn:microsoft.com/office/officeart/2005/8/layout/cycle8"/>
    <dgm:cxn modelId="{F1F732C0-8337-B94F-B8D2-ABB758BC0682}" type="presParOf" srcId="{246A3F1D-F917-FC42-88E1-4204F0D84C36}" destId="{C0EB49BC-419B-CE4D-A021-CDC35F51F2CE}" srcOrd="24" destOrd="0" presId="urn:microsoft.com/office/officeart/2005/8/layout/cycle8"/>
    <dgm:cxn modelId="{5E9B08EB-5BB9-8B41-B42D-5E548AE3CFCB}" type="presParOf" srcId="{246A3F1D-F917-FC42-88E1-4204F0D84C36}" destId="{DFC49037-1A86-D340-8D3D-5E31935B1FDC}" srcOrd="25" destOrd="0" presId="urn:microsoft.com/office/officeart/2005/8/layout/cycle8"/>
    <dgm:cxn modelId="{1536EA04-7DF8-684E-A4DC-9948170B7CCD}" type="presParOf" srcId="{246A3F1D-F917-FC42-88E1-4204F0D84C36}" destId="{F1471184-B690-7649-8DD7-832CF792911A}" srcOrd="26" destOrd="0" presId="urn:microsoft.com/office/officeart/2005/8/layout/cycle8"/>
    <dgm:cxn modelId="{E032DAD0-4BA2-B746-B3CA-B59D8B7A7C79}" type="presParOf" srcId="{246A3F1D-F917-FC42-88E1-4204F0D84C36}" destId="{53E0D11F-E316-3A40-A8B6-D562380C2AB3}" srcOrd="27" destOrd="0" presId="urn:microsoft.com/office/officeart/2005/8/layout/cycle8"/>
    <dgm:cxn modelId="{DD0DEDCF-9750-4B4A-9D13-42471C0B636B}" type="presParOf" srcId="{246A3F1D-F917-FC42-88E1-4204F0D84C36}" destId="{C1758F53-AFD3-B14C-8B17-E84D007C94A0}" srcOrd="28" destOrd="0" presId="urn:microsoft.com/office/officeart/2005/8/layout/cycle8"/>
    <dgm:cxn modelId="{E512BEED-FEE6-A244-9CEF-DC21D157D99C}" type="presParOf" srcId="{246A3F1D-F917-FC42-88E1-4204F0D84C36}" destId="{0FAB2C4C-B971-EF42-8E7B-A784ACCF0192}"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E6C19-F5AC-654A-84F9-4F64FCA85B2E}">
      <dsp:nvSpPr>
        <dsp:cNvPr id="0" name=""/>
        <dsp:cNvSpPr/>
      </dsp:nvSpPr>
      <dsp:spPr>
        <a:xfrm>
          <a:off x="569912" y="0"/>
          <a:ext cx="4187549" cy="4187549"/>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4C8C18-6D8C-8942-B5F2-A9FF3E543DA9}">
      <dsp:nvSpPr>
        <dsp:cNvPr id="0" name=""/>
        <dsp:cNvSpPr/>
      </dsp:nvSpPr>
      <dsp:spPr>
        <a:xfrm>
          <a:off x="967729" y="397817"/>
          <a:ext cx="1633144" cy="16331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Understanding factory-built housing.</a:t>
          </a:r>
        </a:p>
      </dsp:txBody>
      <dsp:txXfrm>
        <a:off x="1047453" y="477541"/>
        <a:ext cx="1473696" cy="1473696"/>
      </dsp:txXfrm>
    </dsp:sp>
    <dsp:sp modelId="{5CE4BE19-E1F1-3C46-ACD7-C61F12241EFC}">
      <dsp:nvSpPr>
        <dsp:cNvPr id="0" name=""/>
        <dsp:cNvSpPr/>
      </dsp:nvSpPr>
      <dsp:spPr>
        <a:xfrm>
          <a:off x="2726500" y="397817"/>
          <a:ext cx="1633144" cy="16331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Discussing elements and benefits of factory-built homes</a:t>
          </a:r>
        </a:p>
      </dsp:txBody>
      <dsp:txXfrm>
        <a:off x="2806224" y="477541"/>
        <a:ext cx="1473696" cy="1473696"/>
      </dsp:txXfrm>
    </dsp:sp>
    <dsp:sp modelId="{99FC8107-C038-4340-81F1-C0835F923BD9}">
      <dsp:nvSpPr>
        <dsp:cNvPr id="0" name=""/>
        <dsp:cNvSpPr/>
      </dsp:nvSpPr>
      <dsp:spPr>
        <a:xfrm>
          <a:off x="967729" y="2156587"/>
          <a:ext cx="1633144" cy="16331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Financing factory-built housing.</a:t>
          </a:r>
        </a:p>
      </dsp:txBody>
      <dsp:txXfrm>
        <a:off x="1047453" y="2236311"/>
        <a:ext cx="1473696" cy="1473696"/>
      </dsp:txXfrm>
    </dsp:sp>
    <dsp:sp modelId="{C5DBFAA6-E4EF-CA4C-BD03-EB60809DEB9E}">
      <dsp:nvSpPr>
        <dsp:cNvPr id="0" name=""/>
        <dsp:cNvSpPr/>
      </dsp:nvSpPr>
      <dsp:spPr>
        <a:xfrm>
          <a:off x="2726500" y="2156587"/>
          <a:ext cx="1633144" cy="163314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mj-lt"/>
            </a:rPr>
            <a:t>Include factory-built housing in your homebuyer education workshops and counseling sessions.</a:t>
          </a:r>
        </a:p>
      </dsp:txBody>
      <dsp:txXfrm>
        <a:off x="2806224" y="2236311"/>
        <a:ext cx="1473696" cy="14736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E2F78-85BD-374D-A6FA-7A7EE8733949}">
      <dsp:nvSpPr>
        <dsp:cNvPr id="0" name=""/>
        <dsp:cNvSpPr/>
      </dsp:nvSpPr>
      <dsp:spPr>
        <a:xfrm>
          <a:off x="946791" y="244559"/>
          <a:ext cx="3517541" cy="3517541"/>
        </a:xfrm>
        <a:prstGeom prst="pie">
          <a:avLst>
            <a:gd name="adj1" fmla="val 16200000"/>
            <a:gd name="adj2" fmla="val 19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Seek housing counseling advising.</a:t>
          </a:r>
        </a:p>
      </dsp:txBody>
      <dsp:txXfrm>
        <a:off x="2789313" y="693883"/>
        <a:ext cx="921260" cy="711883"/>
      </dsp:txXfrm>
    </dsp:sp>
    <dsp:sp modelId="{39C82854-36FB-9A4F-BD60-7D5D115A2009}">
      <dsp:nvSpPr>
        <dsp:cNvPr id="0" name=""/>
        <dsp:cNvSpPr/>
      </dsp:nvSpPr>
      <dsp:spPr>
        <a:xfrm>
          <a:off x="988667" y="317003"/>
          <a:ext cx="3517541" cy="3517541"/>
        </a:xfrm>
        <a:prstGeom prst="pie">
          <a:avLst>
            <a:gd name="adj1" fmla="val 198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Understand key differences b/t site-built and new MH.</a:t>
          </a:r>
        </a:p>
      </dsp:txBody>
      <dsp:txXfrm>
        <a:off x="3375570" y="1740770"/>
        <a:ext cx="963136" cy="690945"/>
      </dsp:txXfrm>
    </dsp:sp>
    <dsp:sp modelId="{B37671BA-790C-4D46-A11D-2782A81B239B}">
      <dsp:nvSpPr>
        <dsp:cNvPr id="0" name=""/>
        <dsp:cNvSpPr/>
      </dsp:nvSpPr>
      <dsp:spPr>
        <a:xfrm>
          <a:off x="946791" y="389448"/>
          <a:ext cx="3517541" cy="3517541"/>
        </a:xfrm>
        <a:prstGeom prst="pie">
          <a:avLst>
            <a:gd name="adj1" fmla="val 1800000"/>
            <a:gd name="adj2" fmla="val 54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Know what you can afford. </a:t>
          </a:r>
        </a:p>
      </dsp:txBody>
      <dsp:txXfrm>
        <a:off x="2789313" y="2766720"/>
        <a:ext cx="921260" cy="711883"/>
      </dsp:txXfrm>
    </dsp:sp>
    <dsp:sp modelId="{F126B218-A424-1340-B315-6EB13888B48A}">
      <dsp:nvSpPr>
        <dsp:cNvPr id="0" name=""/>
        <dsp:cNvSpPr/>
      </dsp:nvSpPr>
      <dsp:spPr>
        <a:xfrm>
          <a:off x="863040" y="389448"/>
          <a:ext cx="3517541" cy="3517541"/>
        </a:xfrm>
        <a:prstGeom prst="pie">
          <a:avLst>
            <a:gd name="adj1" fmla="val 5400000"/>
            <a:gd name="adj2" fmla="val 90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Know where the home will be sited. </a:t>
          </a:r>
        </a:p>
      </dsp:txBody>
      <dsp:txXfrm>
        <a:off x="1616799" y="2766720"/>
        <a:ext cx="921260" cy="711883"/>
      </dsp:txXfrm>
    </dsp:sp>
    <dsp:sp modelId="{03EA365A-ED50-514E-97D5-8FB2408C13E8}">
      <dsp:nvSpPr>
        <dsp:cNvPr id="0" name=""/>
        <dsp:cNvSpPr/>
      </dsp:nvSpPr>
      <dsp:spPr>
        <a:xfrm>
          <a:off x="821165" y="317003"/>
          <a:ext cx="3517541" cy="3517541"/>
        </a:xfrm>
        <a:prstGeom prst="pie">
          <a:avLst>
            <a:gd name="adj1" fmla="val 9000000"/>
            <a:gd name="adj2" fmla="val 126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Understand the purchase and loan process. </a:t>
          </a:r>
        </a:p>
      </dsp:txBody>
      <dsp:txXfrm>
        <a:off x="988667" y="1740770"/>
        <a:ext cx="963136" cy="690945"/>
      </dsp:txXfrm>
    </dsp:sp>
    <dsp:sp modelId="{AABA1E8C-DE9D-474A-A1C5-4A635550BEC6}">
      <dsp:nvSpPr>
        <dsp:cNvPr id="0" name=""/>
        <dsp:cNvSpPr/>
      </dsp:nvSpPr>
      <dsp:spPr>
        <a:xfrm>
          <a:off x="863040" y="244559"/>
          <a:ext cx="3517541" cy="3517541"/>
        </a:xfrm>
        <a:prstGeom prst="pie">
          <a:avLst>
            <a:gd name="adj1" fmla="val 126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Move in and live in the home.  </a:t>
          </a:r>
        </a:p>
      </dsp:txBody>
      <dsp:txXfrm>
        <a:off x="1616799" y="693883"/>
        <a:ext cx="921260" cy="711883"/>
      </dsp:txXfrm>
    </dsp:sp>
    <dsp:sp modelId="{C0EB49BC-419B-CE4D-A021-CDC35F51F2CE}">
      <dsp:nvSpPr>
        <dsp:cNvPr id="0" name=""/>
        <dsp:cNvSpPr/>
      </dsp:nvSpPr>
      <dsp:spPr>
        <a:xfrm>
          <a:off x="728910" y="26806"/>
          <a:ext cx="3953046" cy="3953046"/>
        </a:xfrm>
        <a:prstGeom prst="circularArrow">
          <a:avLst>
            <a:gd name="adj1" fmla="val 5085"/>
            <a:gd name="adj2" fmla="val 327528"/>
            <a:gd name="adj3" fmla="val 19472472"/>
            <a:gd name="adj4" fmla="val 162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C49037-1A86-D340-8D3D-5E31935B1FDC}">
      <dsp:nvSpPr>
        <dsp:cNvPr id="0" name=""/>
        <dsp:cNvSpPr/>
      </dsp:nvSpPr>
      <dsp:spPr>
        <a:xfrm>
          <a:off x="770786" y="99251"/>
          <a:ext cx="3953046" cy="3953046"/>
        </a:xfrm>
        <a:prstGeom prst="circularArrow">
          <a:avLst>
            <a:gd name="adj1" fmla="val 5085"/>
            <a:gd name="adj2" fmla="val 327528"/>
            <a:gd name="adj3" fmla="val 1472472"/>
            <a:gd name="adj4" fmla="val 19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471184-B690-7649-8DD7-832CF792911A}">
      <dsp:nvSpPr>
        <dsp:cNvPr id="0" name=""/>
        <dsp:cNvSpPr/>
      </dsp:nvSpPr>
      <dsp:spPr>
        <a:xfrm>
          <a:off x="728910" y="171695"/>
          <a:ext cx="3953046" cy="3953046"/>
        </a:xfrm>
        <a:prstGeom prst="circularArrow">
          <a:avLst>
            <a:gd name="adj1" fmla="val 5085"/>
            <a:gd name="adj2" fmla="val 327528"/>
            <a:gd name="adj3" fmla="val 5072221"/>
            <a:gd name="adj4" fmla="val 18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E0D11F-E316-3A40-A8B6-D562380C2AB3}">
      <dsp:nvSpPr>
        <dsp:cNvPr id="0" name=""/>
        <dsp:cNvSpPr/>
      </dsp:nvSpPr>
      <dsp:spPr>
        <a:xfrm>
          <a:off x="645416" y="171695"/>
          <a:ext cx="3953046" cy="3953046"/>
        </a:xfrm>
        <a:prstGeom prst="circularArrow">
          <a:avLst>
            <a:gd name="adj1" fmla="val 5085"/>
            <a:gd name="adj2" fmla="val 327528"/>
            <a:gd name="adj3" fmla="val 8672472"/>
            <a:gd name="adj4" fmla="val 5400251"/>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758F53-AFD3-B14C-8B17-E84D007C94A0}">
      <dsp:nvSpPr>
        <dsp:cNvPr id="0" name=""/>
        <dsp:cNvSpPr/>
      </dsp:nvSpPr>
      <dsp:spPr>
        <a:xfrm>
          <a:off x="603541" y="99251"/>
          <a:ext cx="3953046" cy="3953046"/>
        </a:xfrm>
        <a:prstGeom prst="circularArrow">
          <a:avLst>
            <a:gd name="adj1" fmla="val 5085"/>
            <a:gd name="adj2" fmla="val 327528"/>
            <a:gd name="adj3" fmla="val 12272472"/>
            <a:gd name="adj4" fmla="val 90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AB2C4C-B971-EF42-8E7B-A784ACCF0192}">
      <dsp:nvSpPr>
        <dsp:cNvPr id="0" name=""/>
        <dsp:cNvSpPr/>
      </dsp:nvSpPr>
      <dsp:spPr>
        <a:xfrm>
          <a:off x="645416" y="26806"/>
          <a:ext cx="3953046" cy="3953046"/>
        </a:xfrm>
        <a:prstGeom prst="circularArrow">
          <a:avLst>
            <a:gd name="adj1" fmla="val 5085"/>
            <a:gd name="adj2" fmla="val 327528"/>
            <a:gd name="adj3" fmla="val 15872221"/>
            <a:gd name="adj4" fmla="val 12600000"/>
            <a:gd name="adj5" fmla="val 5932"/>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401147-8D7F-F445-8215-868E8507627D}" type="datetimeFigureOut">
              <a:rPr lang="en-US" smtClean="0"/>
              <a:t>11/16/2022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AEBD0-D3A5-7A42-B5F9-4578361D20EC}" type="slidenum">
              <a:rPr lang="en-US" smtClean="0"/>
              <a:t>‹#›</a:t>
            </a:fld>
            <a:endParaRPr lang="en-US"/>
          </a:p>
        </p:txBody>
      </p:sp>
    </p:spTree>
    <p:extLst>
      <p:ext uri="{BB962C8B-B14F-4D97-AF65-F5344CB8AC3E}">
        <p14:creationId xmlns:p14="http://schemas.microsoft.com/office/powerpoint/2010/main" val="1923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sf.freddiemac.com/working-with-us/affordable-lending/duty-to-serve/manufactured-housing/manufactured-housing-opportunities-for-growth" TargetMode="External"/><Relationship Id="rId3" Type="http://schemas.openxmlformats.org/officeDocument/2006/relationships/hyperlink" Target="https://p.widencdn.net/oa55qt/Clayton-Next-Step_WhitePaper_January-2020_Digital" TargetMode="External"/><Relationship Id="rId7" Type="http://schemas.openxmlformats.org/officeDocument/2006/relationships/hyperlink" Target="https://housingmatters.urban.org/articles/how-manufactured-housing-can-fill-affordable-housing-gap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huduser.gov/portal/sites/default/files/pdf/EM-Newsletter-WinterSpring2020.pdf#:~:text=Evidence%20Matters%20sparks%20further%20interest%20in%20the%20potential,to%20multifamily%20manufactured%20housing%20in%20densely%20populated%20cities." TargetMode="External"/><Relationship Id="rId5" Type="http://schemas.openxmlformats.org/officeDocument/2006/relationships/hyperlink" Target="https://sf.freddiemac.com/working-with-us/origination-underwriting/mortgage-products/manufactured-homes" TargetMode="External"/><Relationship Id="rId10" Type="http://schemas.openxmlformats.org/officeDocument/2006/relationships/hyperlink" Target="https://www.urban.org/research/publication/role-manufactured-housing-increasing-supply-affordable-housing" TargetMode="External"/><Relationship Id="rId4" Type="http://schemas.openxmlformats.org/officeDocument/2006/relationships/hyperlink" Target="https://singlefamily.fanniemae.com/originating-underwriting/mortgage-products/manufactured-housing-financing" TargetMode="External"/><Relationship Id="rId9" Type="http://schemas.openxmlformats.org/officeDocument/2006/relationships/hyperlink" Target="https://nextstepus.org/mh-zoning-scan-and-literature-review_dec-2021/"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sf.freddiemac.com/working-with-us/affordable-lending/duty-to-serve/manufactured-housing/choicehome?gclid=Cj0KCQjw_7KXBhCoARIsAPdPTfizaqyFhfkcntrbCyG3Jzjs755tEw-7sR5-M4_COMFhGM-toTNke04aAh_rEALw_wcB&amp;gclsrc=aw.ds" TargetMode="External"/><Relationship Id="rId3" Type="http://schemas.openxmlformats.org/officeDocument/2006/relationships/hyperlink" Target="https://nextstepus.org/" TargetMode="External"/><Relationship Id="rId7" Type="http://schemas.openxmlformats.org/officeDocument/2006/relationships/hyperlink" Target="https://www.lincolninst.edu/publications/articles/2022-03-lincoln-institute-convenor-im-home-network"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hud.gov/OMHP" TargetMode="External"/><Relationship Id="rId11" Type="http://schemas.openxmlformats.org/officeDocument/2006/relationships/hyperlink" Target="https://www.manufacturedhomes.com/" TargetMode="External"/><Relationship Id="rId5" Type="http://schemas.openxmlformats.org/officeDocument/2006/relationships/hyperlink" Target="https://www.manufacturedhousing.org/" TargetMode="External"/><Relationship Id="rId10" Type="http://schemas.openxmlformats.org/officeDocument/2006/relationships/hyperlink" Target="https://www.mhvillage.com/" TargetMode="External"/><Relationship Id="rId4" Type="http://schemas.openxmlformats.org/officeDocument/2006/relationships/hyperlink" Target="https://rocusa.org/" TargetMode="External"/><Relationship Id="rId9" Type="http://schemas.openxmlformats.org/officeDocument/2006/relationships/hyperlink" Target="https://singlefamily.fanniemae.com/originating-underwriting/mortgage-products/manufactured-housing-financin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energy.gov/energysaver/energy-efficient-manufactured-homes" TargetMode="External"/><Relationship Id="rId3" Type="http://schemas.openxmlformats.org/officeDocument/2006/relationships/hyperlink" Target="https://www.whitehouse.gov/briefing-room/statements-releases/2022/05/16/president-biden-announces-new-actions-to-ease-the-burden-of-housing-costs/" TargetMode="External"/><Relationship Id="rId7" Type="http://schemas.openxmlformats.org/officeDocument/2006/relationships/hyperlink" Target="https://www.energy.gov/bil/energy-efficiency-materials-pilot-progra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hudexchange.info/programs/housing-counseling/" TargetMode="External"/><Relationship Id="rId5" Type="http://schemas.openxmlformats.org/officeDocument/2006/relationships/hyperlink" Target="https://www.hud.gov/innovative_housing" TargetMode="External"/><Relationship Id="rId10" Type="http://schemas.openxmlformats.org/officeDocument/2006/relationships/hyperlink" Target="https://www.consumerfinance.gov/data-research/research-reports/manufactured-housing-consumer-finance-in-the-u-s/" TargetMode="External"/><Relationship Id="rId4" Type="http://schemas.openxmlformats.org/officeDocument/2006/relationships/hyperlink" Target="https://www.fhfa.gov/Media/PublicAffairs/Pages/Fannie-Mae-and-Freddie-Mac-Duty-to-Serve-Program.aspx" TargetMode="External"/><Relationship Id="rId9" Type="http://schemas.openxmlformats.org/officeDocument/2006/relationships/hyperlink" Target="https://www.energy.gov/eere/buildings/zero-energy-ready-hom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f.freddiemac.com/docs/tenant-protections-manufactured-housing-communities.pdf" TargetMode="External"/><Relationship Id="rId7" Type="http://schemas.openxmlformats.org/officeDocument/2006/relationships/hyperlink" Target="https://themortgagereports.com/21473/manufactured-home-mortgage-loa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incharge.org/housing/how-to-finance-a-mobile-or-manufactured-home-fha-usda-programs/" TargetMode="External"/><Relationship Id="rId5" Type="http://schemas.openxmlformats.org/officeDocument/2006/relationships/hyperlink" Target="https://rocusa.org/whats-a-roc/" TargetMode="External"/><Relationship Id="rId4" Type="http://schemas.openxmlformats.org/officeDocument/2006/relationships/hyperlink" Target="https://mfguide.fanniemae.com/node/1473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ensus.gov/programs-surveys/mhs.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manufacturedhousing.org/"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sf.freddiemac.com/working-with-us/affordable-lending/duty-to-serve/manufactured-housing/manufactured-housing-opportunities-for-growth" TargetMode="External"/><Relationship Id="rId3" Type="http://schemas.openxmlformats.org/officeDocument/2006/relationships/hyperlink" Target="https://p.widencdn.net/oa55qt/Clayton-Next-Step_WhitePaper_January-2020_Digital" TargetMode="External"/><Relationship Id="rId7" Type="http://schemas.openxmlformats.org/officeDocument/2006/relationships/hyperlink" Target="https://housingmatters.urban.org/articles/how-manufactured-housing-can-fill-affordable-housing-gap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huduser.gov/portal/sites/default/files/pdf/EM-Newsletter-WinterSpring2020.pdf#:~:text=Evidence%20Matters%20sparks%20further%20interest%20in%20the%20potential,to%20multifamily%20manufactured%20housing%20in%20densely%20populated%20cities." TargetMode="External"/><Relationship Id="rId5" Type="http://schemas.openxmlformats.org/officeDocument/2006/relationships/hyperlink" Target="https://sf.freddiemac.com/working-with-us/origination-underwriting/mortgage-products/manufactured-homes" TargetMode="External"/><Relationship Id="rId10" Type="http://schemas.openxmlformats.org/officeDocument/2006/relationships/hyperlink" Target="https://www.urban.org/research/publication/role-manufactured-housing-increasing-supply-affordable-housing" TargetMode="External"/><Relationship Id="rId4" Type="http://schemas.openxmlformats.org/officeDocument/2006/relationships/hyperlink" Target="https://singlefamily.fanniemae.com/originating-underwriting/mortgage-products/manufactured-housing-financing" TargetMode="External"/><Relationship Id="rId9" Type="http://schemas.openxmlformats.org/officeDocument/2006/relationships/hyperlink" Target="https://nextstepus.org/mh-zoning-scan-and-literature-review_dec-202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organizations can provide you with research &amp; White Papers about MH:</a:t>
            </a:r>
          </a:p>
          <a:p>
            <a:pPr lvl="0"/>
            <a:r>
              <a:rPr lang="en-US" sz="1200" u="sng" kern="1200" dirty="0">
                <a:solidFill>
                  <a:schemeClr val="tx1"/>
                </a:solidFill>
                <a:effectLst/>
                <a:latin typeface="+mn-lt"/>
                <a:ea typeface="+mn-ea"/>
                <a:cs typeface="+mn-cs"/>
                <a:hlinkClick r:id="rId3"/>
              </a:rPr>
              <a:t>Next Step/Clayton</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4"/>
              </a:rPr>
              <a:t>Fannie Mae</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5"/>
              </a:rPr>
              <a:t>Freddie Mac</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6"/>
              </a:rPr>
              <a:t>HUD’s Office of Policy and Research</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7"/>
              </a:rPr>
              <a:t>Urban Institute</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8" tooltip="https://sf.freddiemac.com/working-with-us/affordable-lending/duty-to-serve/manufactured-housing/manufactured-housing-opportunities-for-growth"/>
              </a:rPr>
              <a:t>Manufactured Housing Opportunities for Growth</a:t>
            </a:r>
            <a:r>
              <a:rPr lang="en-US" sz="1200" kern="1200" dirty="0">
                <a:solidFill>
                  <a:schemeClr val="tx1"/>
                </a:solidFill>
                <a:effectLst/>
                <a:latin typeface="+mn-lt"/>
                <a:ea typeface="+mn-ea"/>
                <a:cs typeface="+mn-cs"/>
              </a:rPr>
              <a:t> (Freddie Mac) – An online toolkit put together by Freddie Mac that covers new research they've conducted, zoning being a vital part of that research. </a:t>
            </a:r>
          </a:p>
          <a:p>
            <a:pPr lvl="0"/>
            <a:r>
              <a:rPr lang="en-US" sz="1200" u="sng" kern="1200" dirty="0">
                <a:solidFill>
                  <a:schemeClr val="tx1"/>
                </a:solidFill>
                <a:effectLst/>
                <a:latin typeface="+mn-lt"/>
                <a:ea typeface="+mn-ea"/>
                <a:cs typeface="+mn-cs"/>
                <a:hlinkClick r:id="rId9" tooltip="https://nextstepus.org/mh-zoning-scan-and-literature-review_dec-2021/"/>
              </a:rPr>
              <a:t>Manufactured Housing and Zoning: Old-School Ordinances or Progressive Policies?</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(Next Step) – Sarah </a:t>
            </a:r>
            <a:r>
              <a:rPr lang="en-US" sz="1200" kern="1200" dirty="0" err="1">
                <a:solidFill>
                  <a:schemeClr val="tx1"/>
                </a:solidFill>
                <a:effectLst/>
                <a:latin typeface="+mn-lt"/>
                <a:ea typeface="+mn-ea"/>
                <a:cs typeface="+mn-cs"/>
              </a:rPr>
              <a:t>Gerecke</a:t>
            </a:r>
            <a:r>
              <a:rPr lang="en-US" sz="1200" kern="1200" dirty="0">
                <a:solidFill>
                  <a:schemeClr val="tx1"/>
                </a:solidFill>
                <a:effectLst/>
                <a:latin typeface="+mn-lt"/>
                <a:ea typeface="+mn-ea"/>
                <a:cs typeface="+mn-cs"/>
              </a:rPr>
              <a:t> conducted this analysis and literature review on current manufactured housing zoning and land-use policies. </a:t>
            </a:r>
          </a:p>
          <a:p>
            <a:pPr lvl="0"/>
            <a:r>
              <a:rPr lang="en-US" sz="1200" u="sng" kern="1200" dirty="0">
                <a:solidFill>
                  <a:schemeClr val="tx1"/>
                </a:solidFill>
                <a:effectLst/>
                <a:latin typeface="+mn-lt"/>
                <a:ea typeface="+mn-ea"/>
                <a:cs typeface="+mn-cs"/>
                <a:hlinkClick r:id="rId10" tooltip="https://www.urban.org/research/publication/role-manufactured-housing-increasing-supply-affordable-housing"/>
              </a:rPr>
              <a:t>The Role of Manufactured Housing in Increasing the Supply of Affordable Housing</a:t>
            </a:r>
            <a:r>
              <a:rPr lang="en-US" sz="1200" kern="1200" dirty="0">
                <a:solidFill>
                  <a:schemeClr val="tx1"/>
                </a:solidFill>
                <a:effectLst/>
                <a:latin typeface="+mn-lt"/>
                <a:ea typeface="+mn-ea"/>
                <a:cs typeface="+mn-cs"/>
              </a:rPr>
              <a:t>(Urban Institute) – Urban dives into how manufactured housing can address affordable housing supply (zoning is a crucial topic).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2</a:t>
            </a:fld>
            <a:endParaRPr lang="en-US"/>
          </a:p>
        </p:txBody>
      </p:sp>
    </p:spTree>
    <p:extLst>
      <p:ext uri="{BB962C8B-B14F-4D97-AF65-F5344CB8AC3E}">
        <p14:creationId xmlns:p14="http://schemas.microsoft.com/office/powerpoint/2010/main" val="1782929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Building Key Partnerships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let’s talk about building key partnerships.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Jurisdiction planning and local officials</a:t>
            </a:r>
          </a:p>
          <a:p>
            <a:pPr lvl="1"/>
            <a:r>
              <a:rPr lang="en-US" sz="1200" kern="1200" dirty="0">
                <a:solidFill>
                  <a:schemeClr val="tx1"/>
                </a:solidFill>
                <a:effectLst/>
                <a:latin typeface="+mn-lt"/>
                <a:ea typeface="+mn-ea"/>
                <a:cs typeface="+mn-cs"/>
              </a:rPr>
              <a:t>We want our city officials to be on board with a positive change and bring new construction and homes to the area. We can set up factory tours to help bring light to today’s manufactured housing and hopefully change the stigma that many think of with manufactured housing.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Community Stakeholders</a:t>
            </a:r>
          </a:p>
          <a:p>
            <a:pPr lvl="1"/>
            <a:r>
              <a:rPr lang="en-US" sz="1200" kern="1200" dirty="0">
                <a:solidFill>
                  <a:schemeClr val="tx1"/>
                </a:solidFill>
                <a:effectLst/>
                <a:latin typeface="+mn-lt"/>
                <a:ea typeface="+mn-ea"/>
                <a:cs typeface="+mn-cs"/>
              </a:rPr>
              <a:t>To avoid NIMBY-ism, we as an organization want to have conversations and community meetings with those in the neighborhood, explain that the vacant lots will be developed, and provide photos of the planned homes for the area. We want to be friendly neighbors and bring a positive change to the area.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Manufacturers and Retailers</a:t>
            </a:r>
          </a:p>
          <a:p>
            <a:pPr lvl="1"/>
            <a:r>
              <a:rPr lang="en-US" sz="1200" kern="1200" dirty="0">
                <a:solidFill>
                  <a:schemeClr val="tx1"/>
                </a:solidFill>
                <a:effectLst/>
                <a:latin typeface="+mn-lt"/>
                <a:ea typeface="+mn-ea"/>
                <a:cs typeface="+mn-cs"/>
              </a:rPr>
              <a:t>Develop good working relationships with the manufacturers or retailers from which homes are being purchased. Everyone involved in the project should know the end goal to be successful. Retailers have the expertise in working in their service area and what requirements need to be followed to place a home. </a:t>
            </a:r>
          </a:p>
          <a:p>
            <a:pPr lvl="1"/>
            <a:r>
              <a:rPr lang="en-US" sz="1200" kern="1200" dirty="0">
                <a:solidFill>
                  <a:schemeClr val="tx1"/>
                </a:solidFill>
                <a:effectLst/>
                <a:latin typeface="+mn-lt"/>
                <a:ea typeface="+mn-ea"/>
                <a:cs typeface="+mn-cs"/>
              </a:rPr>
              <a:t>Retailers and manufacturers can guide organizations in selecting homes, options, and layouts to assist in the placement of the home on-site. Manufacturers do not build the same type of home, so understanding “who builds what” is crucial as you choose a product type.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Lenders </a:t>
            </a:r>
          </a:p>
          <a:p>
            <a:pPr lvl="1"/>
            <a:r>
              <a:rPr lang="en-US" sz="1200" kern="1200" dirty="0">
                <a:solidFill>
                  <a:schemeClr val="tx1"/>
                </a:solidFill>
                <a:effectLst/>
                <a:latin typeface="+mn-lt"/>
                <a:ea typeface="+mn-ea"/>
                <a:cs typeface="+mn-cs"/>
              </a:rPr>
              <a:t>Knowing who can finance manufactured housing is essential to a successful project. Projects will need lenders for construction financing and homebuyer financing specific to manufactured housing. Next Step has a listing of MH lenders on its website. A valuable resource is also the state housing finance agencies.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Successful Manufactured Housing Developer Organizations</a:t>
            </a:r>
          </a:p>
          <a:p>
            <a:pPr lvl="1"/>
            <a:r>
              <a:rPr lang="en-US" sz="1200" kern="1200" dirty="0">
                <a:solidFill>
                  <a:schemeClr val="tx1"/>
                </a:solidFill>
                <a:effectLst/>
                <a:latin typeface="+mn-lt"/>
                <a:ea typeface="+mn-ea"/>
                <a:cs typeface="+mn-cs"/>
              </a:rPr>
              <a:t>Several nonprofit developers have been successful in the manufactured housing space. NeighborWorks America is an excellent resource to determine who is developing with this type of housing to make those connections. Best practices and lessons learned will be helpful as an organization begins its project.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11</a:t>
            </a:fld>
            <a:endParaRPr lang="en-US"/>
          </a:p>
        </p:txBody>
      </p:sp>
    </p:spTree>
    <p:extLst>
      <p:ext uri="{BB962C8B-B14F-4D97-AF65-F5344CB8AC3E}">
        <p14:creationId xmlns:p14="http://schemas.microsoft.com/office/powerpoint/2010/main" val="2749878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Building Key Partnerships</a:t>
            </a:r>
          </a:p>
          <a:p>
            <a:r>
              <a:rPr lang="en-US" sz="1200" kern="1200" dirty="0">
                <a:solidFill>
                  <a:schemeClr val="tx1"/>
                </a:solidFill>
                <a:effectLst/>
                <a:latin typeface="+mn-lt"/>
                <a:ea typeface="+mn-ea"/>
                <a:cs typeface="+mn-cs"/>
              </a:rPr>
              <a:t>This listing of organizations and collaboratives can provide support and information as we start with manufactured housing. </a:t>
            </a:r>
          </a:p>
          <a:p>
            <a:pPr lvl="0"/>
            <a:r>
              <a:rPr lang="en-US" sz="1200" u="sng" kern="1200" dirty="0">
                <a:solidFill>
                  <a:schemeClr val="tx1"/>
                </a:solidFill>
                <a:effectLst/>
                <a:latin typeface="+mn-lt"/>
                <a:ea typeface="+mn-ea"/>
                <a:cs typeface="+mn-cs"/>
                <a:hlinkClick r:id="rId3"/>
              </a:rPr>
              <a:t>Next Step Network</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Manufactured Housing state associations</a:t>
            </a:r>
          </a:p>
          <a:p>
            <a:pPr lvl="0"/>
            <a:r>
              <a:rPr lang="en-US" sz="1200" u="sng" kern="1200" dirty="0">
                <a:solidFill>
                  <a:schemeClr val="tx1"/>
                </a:solidFill>
                <a:effectLst/>
                <a:latin typeface="+mn-lt"/>
                <a:ea typeface="+mn-ea"/>
                <a:cs typeface="+mn-cs"/>
                <a:hlinkClick r:id="rId4"/>
              </a:rPr>
              <a:t>ROC USA</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5"/>
              </a:rPr>
              <a:t>Manufactured Housing Institute</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6"/>
              </a:rPr>
              <a:t>HUD’s Office of Manufactured Housing</a:t>
            </a:r>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hlinkClick r:id="rId7"/>
              </a:rPr>
              <a:t>I’M Home Network</a:t>
            </a:r>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hlinkClick r:id="rId8"/>
              </a:rPr>
              <a:t>Freddie Mac</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9"/>
              </a:rPr>
              <a:t>Fannie Mae</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10"/>
              </a:rPr>
              <a:t>MHVillage.com</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11"/>
              </a:rPr>
              <a:t>ManufacturedHomes.com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12</a:t>
            </a:fld>
            <a:endParaRPr lang="en-US"/>
          </a:p>
        </p:txBody>
      </p:sp>
    </p:spTree>
    <p:extLst>
      <p:ext uri="{BB962C8B-B14F-4D97-AF65-F5344CB8AC3E}">
        <p14:creationId xmlns:p14="http://schemas.microsoft.com/office/powerpoint/2010/main" val="2754718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Opportunities with Zoning Policy</a:t>
            </a:r>
          </a:p>
          <a:p>
            <a:r>
              <a:rPr lang="en-US" sz="1200" kern="1200" dirty="0">
                <a:solidFill>
                  <a:schemeClr val="tx1"/>
                </a:solidFill>
                <a:effectLst/>
                <a:latin typeface="+mn-lt"/>
                <a:ea typeface="+mn-ea"/>
                <a:cs typeface="+mn-cs"/>
              </a:rPr>
              <a:t>Unfortunately, zoning and land use laws often segregate or eliminate allowable placements for factory-built housing. Many of these were enacted in response to perceived concerns that it would devalue the neighborhood or lower the community's design standards, which are now ill-founded in many cases.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Implemented in 1976, the National Manufactured Housing Safety and Construction Act of 1974 (42 U.S.C. 5401-5426), also known as the HUD code, preempted state and local building codes governing the construction of manufactured housing units. While this effectively eliminated the state-level uncertainties surrounding the standards to which units would be constructed, the HUD code does not address state or local standards governing the placement of individual units onsite.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states delegate authority for zoning to localities, they do not often affirmatively mandate zoning requirements due to the traditional deference of states to localities for determining local land use rules. More recently, however, states have begun to set conditions on local zoning, sometimes in response to exclusionary single-family zoning requirements that have roots in racial segregation and discrimination.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However, many jurisdictions fail to update their zoning statute to acknowledge changes in Federal law. In particular, several local jurisdictions use the term “mobile home” in the zoning code without recognizing that the HUD Act made these uses illegal under federal law and defines a new use, manufactured housing, to HUD code instead. Local officials may assume that the zoning code reference to mobile homes is intended to encompass, and thus exclude, manufactured homes when the local code is simply outdated. Absent updated language or an express statute that puts manufactured housing on the same footing as site-built housing, the interpretation of outdated statutory language can serve as a barrier to manufactured housing placement in many residential zones.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13</a:t>
            </a:fld>
            <a:endParaRPr lang="en-US"/>
          </a:p>
        </p:txBody>
      </p:sp>
    </p:spTree>
    <p:extLst>
      <p:ext uri="{BB962C8B-B14F-4D97-AF65-F5344CB8AC3E}">
        <p14:creationId xmlns:p14="http://schemas.microsoft.com/office/powerpoint/2010/main" val="1520723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Federal Policies</a:t>
            </a:r>
          </a:p>
          <a:p>
            <a:r>
              <a:rPr lang="en-US" sz="1200" kern="1200" dirty="0">
                <a:solidFill>
                  <a:schemeClr val="tx1"/>
                </a:solidFill>
                <a:effectLst/>
                <a:latin typeface="+mn-lt"/>
                <a:ea typeface="+mn-ea"/>
                <a:cs typeface="+mn-cs"/>
              </a:rPr>
              <a:t>There are some federal policies surrounding manufactured homes that you should be aware of:</a:t>
            </a:r>
          </a:p>
          <a:p>
            <a:pPr lvl="0"/>
            <a:r>
              <a:rPr lang="en-US" sz="1200" u="sng" kern="1200" dirty="0">
                <a:solidFill>
                  <a:schemeClr val="tx1"/>
                </a:solidFill>
                <a:effectLst/>
                <a:latin typeface="+mn-lt"/>
                <a:ea typeface="+mn-ea"/>
                <a:cs typeface="+mn-cs"/>
                <a:hlinkClick r:id="rId3"/>
              </a:rPr>
              <a:t>White House Housing Supply Action Plan</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4"/>
              </a:rPr>
              <a:t>Duty to Serve, Fannie Mae &amp; Freddie Mac</a:t>
            </a:r>
            <a:r>
              <a:rPr lang="en-US" sz="1200" kern="1200" dirty="0">
                <a:solidFill>
                  <a:schemeClr val="tx1"/>
                </a:solidFill>
                <a:effectLst/>
                <a:latin typeface="+mn-lt"/>
                <a:ea typeface="+mn-ea"/>
                <a:cs typeface="+mn-cs"/>
              </a:rPr>
              <a:t> (Support lending) </a:t>
            </a:r>
          </a:p>
          <a:p>
            <a:pPr lvl="0"/>
            <a:r>
              <a:rPr lang="en-US" sz="1200" u="sng" kern="1200" dirty="0">
                <a:solidFill>
                  <a:schemeClr val="tx1"/>
                </a:solidFill>
                <a:effectLst/>
                <a:latin typeface="+mn-lt"/>
                <a:ea typeface="+mn-ea"/>
                <a:cs typeface="+mn-cs"/>
                <a:hlinkClick r:id="rId5"/>
              </a:rPr>
              <a:t>Innovative Housing Showcase on National Mall</a:t>
            </a:r>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hlinkClick r:id="rId6"/>
              </a:rPr>
              <a:t>HUD Training for Counselors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Department of Energy pilot programs (</a:t>
            </a:r>
            <a:r>
              <a:rPr lang="en-US" sz="1200" u="sng" kern="1200" dirty="0">
                <a:solidFill>
                  <a:schemeClr val="tx1"/>
                </a:solidFill>
                <a:effectLst/>
                <a:latin typeface="+mn-lt"/>
                <a:ea typeface="+mn-ea"/>
                <a:cs typeface="+mn-cs"/>
                <a:hlinkClick r:id="rId7"/>
              </a:rPr>
              <a:t>Energy Efficiency Materials Pilot Program | Department of Energy</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8"/>
              </a:rPr>
              <a:t>Energy-Efficient Manufactured Homes | Department of Energy</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
              </a:rPr>
              <a:t>Zero Energy Ready Homes | Department of Energy</a:t>
            </a:r>
            <a:r>
              <a:rPr lang="en-US" sz="1200" kern="1200" dirty="0">
                <a:solidFill>
                  <a:schemeClr val="tx1"/>
                </a:solidFill>
                <a:effectLst/>
                <a:latin typeface="+mn-lt"/>
                <a:ea typeface="+mn-ea"/>
                <a:cs typeface="+mn-cs"/>
              </a:rPr>
              <a:t>)</a:t>
            </a:r>
          </a:p>
          <a:p>
            <a:pPr lvl="0"/>
            <a:r>
              <a:rPr lang="en-US" sz="1200" u="sng" kern="1200" dirty="0">
                <a:solidFill>
                  <a:schemeClr val="tx1"/>
                </a:solidFill>
                <a:effectLst/>
                <a:latin typeface="+mn-lt"/>
                <a:ea typeface="+mn-ea"/>
                <a:cs typeface="+mn-cs"/>
                <a:hlinkClick r:id="rId10"/>
              </a:rPr>
              <a:t>Consumer Financial Protection Bureau</a:t>
            </a:r>
            <a:r>
              <a:rPr lang="en-US" sz="1200" kern="1200" dirty="0">
                <a:solidFill>
                  <a:schemeClr val="tx1"/>
                </a:solidFill>
                <a:effectLst/>
                <a:latin typeface="+mn-lt"/>
                <a:ea typeface="+mn-ea"/>
                <a:cs typeface="+mn-cs"/>
              </a:rPr>
              <a:t> (Broad research on lending)</a:t>
            </a:r>
          </a:p>
          <a:p>
            <a:r>
              <a:rPr lang="en-US" dirty="0">
                <a:ea typeface="Calibri"/>
                <a:cs typeface="Calibri"/>
              </a:rPr>
              <a:t>  </a:t>
            </a:r>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14</a:t>
            </a:fld>
            <a:endParaRPr lang="en-US"/>
          </a:p>
        </p:txBody>
      </p:sp>
    </p:spTree>
    <p:extLst>
      <p:ext uri="{BB962C8B-B14F-4D97-AF65-F5344CB8AC3E}">
        <p14:creationId xmlns:p14="http://schemas.microsoft.com/office/powerpoint/2010/main" val="4206298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State &amp; Local Policies</a:t>
            </a:r>
          </a:p>
          <a:p>
            <a:r>
              <a:rPr lang="en-US" sz="1200" kern="1200" dirty="0">
                <a:solidFill>
                  <a:schemeClr val="tx1"/>
                </a:solidFill>
                <a:effectLst/>
                <a:latin typeface="+mn-lt"/>
                <a:ea typeface="+mn-ea"/>
                <a:cs typeface="+mn-cs"/>
              </a:rPr>
              <a:t>There are also several state and local policies to know:</a:t>
            </a:r>
          </a:p>
          <a:p>
            <a:pPr lvl="0"/>
            <a:r>
              <a:rPr lang="en-US" sz="1200" kern="1200" dirty="0">
                <a:solidFill>
                  <a:schemeClr val="tx1"/>
                </a:solidFill>
                <a:effectLst/>
                <a:latin typeface="+mn-lt"/>
                <a:ea typeface="+mn-ea"/>
                <a:cs typeface="+mn-cs"/>
              </a:rPr>
              <a:t>Tenant Protections in Leased Communities (</a:t>
            </a:r>
            <a:r>
              <a:rPr lang="en-US" sz="1200" u="sng" kern="1200" dirty="0">
                <a:solidFill>
                  <a:schemeClr val="tx1"/>
                </a:solidFill>
                <a:effectLst/>
                <a:latin typeface="+mn-lt"/>
                <a:ea typeface="+mn-ea"/>
                <a:cs typeface="+mn-cs"/>
                <a:hlinkClick r:id="rId3"/>
              </a:rPr>
              <a:t>tenant-protections-manufactured-housing-communities.pdf (freddiemac.com)</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MH Communities with Tenant Site Lease Protections | Fannie Mae Multifamily Guide</a:t>
            </a:r>
            <a:r>
              <a:rPr lang="en-US" sz="1200" kern="1200" dirty="0">
                <a:solidFill>
                  <a:schemeClr val="tx1"/>
                </a:solidFill>
                <a:effectLst/>
                <a:latin typeface="+mn-lt"/>
                <a:ea typeface="+mn-ea"/>
                <a:cs typeface="+mn-cs"/>
              </a:rPr>
              <a:t>)</a:t>
            </a:r>
          </a:p>
          <a:p>
            <a:pPr lvl="0"/>
            <a:r>
              <a:rPr lang="en-US" sz="1200" u="sng" kern="1200" dirty="0">
                <a:solidFill>
                  <a:schemeClr val="tx1"/>
                </a:solidFill>
                <a:effectLst/>
                <a:latin typeface="+mn-lt"/>
                <a:ea typeface="+mn-ea"/>
                <a:cs typeface="+mn-cs"/>
                <a:hlinkClick r:id="rId5"/>
              </a:rPr>
              <a:t>Recognizing Resident-Owned Communities</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6"/>
              </a:rPr>
              <a:t>State &amp; Local Programs to Finance</a:t>
            </a:r>
            <a:r>
              <a:rPr lang="en-US" sz="1200" kern="1200" dirty="0">
                <a:solidFill>
                  <a:schemeClr val="tx1"/>
                </a:solidFill>
                <a:effectLst/>
                <a:latin typeface="+mn-lt"/>
                <a:ea typeface="+mn-ea"/>
                <a:cs typeface="+mn-cs"/>
              </a:rPr>
              <a:t> (Oregon) and </a:t>
            </a:r>
            <a:r>
              <a:rPr lang="en-US" sz="1200" u="sng" kern="1200" dirty="0">
                <a:solidFill>
                  <a:schemeClr val="tx1"/>
                </a:solidFill>
                <a:effectLst/>
                <a:latin typeface="+mn-lt"/>
                <a:ea typeface="+mn-ea"/>
                <a:cs typeface="+mn-cs"/>
                <a:hlinkClick r:id="rId7"/>
              </a:rPr>
              <a:t>Manufactured Home Loan Guide | 2022 Loan Options and Rates (themortgagereports.com)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15</a:t>
            </a:fld>
            <a:endParaRPr lang="en-US"/>
          </a:p>
        </p:txBody>
      </p:sp>
    </p:spTree>
    <p:extLst>
      <p:ext uri="{BB962C8B-B14F-4D97-AF65-F5344CB8AC3E}">
        <p14:creationId xmlns:p14="http://schemas.microsoft.com/office/powerpoint/2010/main" val="2220724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Glossary of Key Terms</a:t>
            </a:r>
          </a:p>
          <a:p>
            <a:r>
              <a:rPr lang="en-US" sz="1200" kern="1200" dirty="0">
                <a:solidFill>
                  <a:schemeClr val="tx1"/>
                </a:solidFill>
                <a:effectLst/>
                <a:latin typeface="+mn-lt"/>
                <a:ea typeface="+mn-ea"/>
                <a:cs typeface="+mn-cs"/>
              </a:rPr>
              <a:t>We have some key words and concepts here as a glossary.</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Chattel Loan:</a:t>
            </a:r>
            <a:r>
              <a:rPr lang="en-US" sz="1200" kern="1200" dirty="0">
                <a:solidFill>
                  <a:schemeClr val="tx1"/>
                </a:solidFill>
                <a:effectLst/>
                <a:latin typeface="+mn-lt"/>
                <a:ea typeface="+mn-ea"/>
                <a:cs typeface="+mn-cs"/>
              </a:rPr>
              <a:t> Type of financing for manufactured homes; also known as “home-only” or “personal property” financing. </a:t>
            </a:r>
          </a:p>
          <a:p>
            <a:pPr lvl="0"/>
            <a:endParaRPr lang="en-US" sz="1200" b="1"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CHOICEHome</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Loan product developed by Freddie Mac for manufactured homes.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Factory-Built Housing/Homes: </a:t>
            </a:r>
            <a:r>
              <a:rPr lang="en-US" sz="1200" kern="1200" dirty="0">
                <a:solidFill>
                  <a:schemeClr val="tx1"/>
                </a:solidFill>
                <a:effectLst/>
                <a:latin typeface="+mn-lt"/>
                <a:ea typeface="+mn-ea"/>
                <a:cs typeface="+mn-cs"/>
              </a:rPr>
              <a:t>General term of reference when communicating about home construction in a manufacturing environment; non-specific to manufactured, modular, or other home types.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Manufactured Homes: </a:t>
            </a:r>
            <a:r>
              <a:rPr lang="en-US" sz="1200" kern="1200" dirty="0">
                <a:solidFill>
                  <a:schemeClr val="tx1"/>
                </a:solidFill>
                <a:effectLst/>
                <a:latin typeface="+mn-lt"/>
                <a:ea typeface="+mn-ea"/>
                <a:cs typeface="+mn-cs"/>
              </a:rPr>
              <a:t>Homes constructed in a factory and built to the national HUD code.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16</a:t>
            </a:fld>
            <a:endParaRPr lang="en-US"/>
          </a:p>
        </p:txBody>
      </p:sp>
    </p:spTree>
    <p:extLst>
      <p:ext uri="{BB962C8B-B14F-4D97-AF65-F5344CB8AC3E}">
        <p14:creationId xmlns:p14="http://schemas.microsoft.com/office/powerpoint/2010/main" val="447494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Glossary of Key Terms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Manufactured Housing Community:</a:t>
            </a:r>
            <a:r>
              <a:rPr lang="en-US" sz="1200" kern="1200" dirty="0">
                <a:solidFill>
                  <a:schemeClr val="tx1"/>
                </a:solidFill>
                <a:effectLst/>
                <a:latin typeface="+mn-lt"/>
                <a:ea typeface="+mn-ea"/>
                <a:cs typeface="+mn-cs"/>
              </a:rPr>
              <a:t> A collection of factory-built homes that form a cohesive community structure; can be owned by a private entity or as a cooperative.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Manufactured Housing Retailer: </a:t>
            </a:r>
            <a:r>
              <a:rPr lang="en-US" sz="1200" kern="1200" dirty="0">
                <a:solidFill>
                  <a:schemeClr val="tx1"/>
                </a:solidFill>
                <a:effectLst/>
                <a:latin typeface="+mn-lt"/>
                <a:ea typeface="+mn-ea"/>
                <a:cs typeface="+mn-cs"/>
              </a:rPr>
              <a:t>Locations facilitating the tour and sale of new manufactured homes.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Mobile Homes: </a:t>
            </a:r>
            <a:r>
              <a:rPr lang="en-US" sz="1200" kern="1200" dirty="0">
                <a:solidFill>
                  <a:schemeClr val="tx1"/>
                </a:solidFill>
                <a:effectLst/>
                <a:latin typeface="+mn-lt"/>
                <a:ea typeface="+mn-ea"/>
                <a:cs typeface="+mn-cs"/>
              </a:rPr>
              <a:t>A factory-built home constructed before 1976; used to refer to older, energy-efficient units that need to be replaced.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Modular Homes: </a:t>
            </a:r>
            <a:r>
              <a:rPr lang="en-US" sz="1200" kern="1200" dirty="0">
                <a:solidFill>
                  <a:schemeClr val="tx1"/>
                </a:solidFill>
                <a:effectLst/>
                <a:latin typeface="+mn-lt"/>
                <a:ea typeface="+mn-ea"/>
                <a:cs typeface="+mn-cs"/>
              </a:rPr>
              <a:t>Homes constructed in a factory and built to a state or local building code.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17</a:t>
            </a:fld>
            <a:endParaRPr lang="en-US"/>
          </a:p>
        </p:txBody>
      </p:sp>
    </p:spTree>
    <p:extLst>
      <p:ext uri="{BB962C8B-B14F-4D97-AF65-F5344CB8AC3E}">
        <p14:creationId xmlns:p14="http://schemas.microsoft.com/office/powerpoint/2010/main" val="1757500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Glossary of Key Terms</a:t>
            </a:r>
          </a:p>
          <a:p>
            <a:pPr lvl="0"/>
            <a:endParaRPr lang="en-US" sz="1200" b="1" kern="1200" dirty="0">
              <a:solidFill>
                <a:schemeClr val="tx1"/>
              </a:solidFill>
              <a:effectLst/>
              <a:latin typeface="+mn-lt"/>
              <a:ea typeface="+mn-ea"/>
              <a:cs typeface="+mn-cs"/>
            </a:endParaRPr>
          </a:p>
          <a:p>
            <a:pPr lvl="0"/>
            <a:r>
              <a:rPr lang="en-US" sz="1200" b="1" kern="1200" dirty="0" err="1">
                <a:solidFill>
                  <a:schemeClr val="tx1"/>
                </a:solidFill>
                <a:effectLst/>
                <a:latin typeface="+mn-lt"/>
                <a:ea typeface="+mn-ea"/>
                <a:cs typeface="+mn-cs"/>
              </a:rPr>
              <a:t>MHAdvantage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Loan product developed by Fannie Mae for manufactured homes.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Mortgage Financing:  </a:t>
            </a:r>
            <a:r>
              <a:rPr lang="en-US" sz="1200" kern="1200" dirty="0">
                <a:solidFill>
                  <a:schemeClr val="tx1"/>
                </a:solidFill>
                <a:effectLst/>
                <a:latin typeface="+mn-lt"/>
                <a:ea typeface="+mn-ea"/>
                <a:cs typeface="+mn-cs"/>
              </a:rPr>
              <a:t>A type of financing where a home structure and land are jointly financed; also known as “land-home” or “real-property” financing.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Resident-Owned Community: </a:t>
            </a:r>
            <a:r>
              <a:rPr lang="en-US" sz="1200" kern="1200" dirty="0">
                <a:solidFill>
                  <a:schemeClr val="tx1"/>
                </a:solidFill>
                <a:effectLst/>
                <a:latin typeface="+mn-lt"/>
                <a:ea typeface="+mn-ea"/>
                <a:cs typeface="+mn-cs"/>
              </a:rPr>
              <a:t>A manufactured housing community structured as a cooperative. </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Site-Built Housing: </a:t>
            </a:r>
            <a:r>
              <a:rPr lang="en-US" sz="1200" kern="1200" dirty="0">
                <a:solidFill>
                  <a:schemeClr val="tx1"/>
                </a:solidFill>
                <a:effectLst/>
                <a:latin typeface="+mn-lt"/>
                <a:ea typeface="+mn-ea"/>
                <a:cs typeface="+mn-cs"/>
              </a:rPr>
              <a:t>A general term used for housing constructed outdoors on a designated plot of land; it can be single- or multi-family.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18</a:t>
            </a:fld>
            <a:endParaRPr lang="en-US"/>
          </a:p>
        </p:txBody>
      </p:sp>
    </p:spTree>
    <p:extLst>
      <p:ext uri="{BB962C8B-B14F-4D97-AF65-F5344CB8AC3E}">
        <p14:creationId xmlns:p14="http://schemas.microsoft.com/office/powerpoint/2010/main" val="1259638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Resource Library</a:t>
            </a:r>
          </a:p>
          <a:p>
            <a:r>
              <a:rPr lang="en-US" sz="1200" kern="1200" dirty="0">
                <a:solidFill>
                  <a:schemeClr val="tx1"/>
                </a:solidFill>
                <a:effectLst/>
                <a:latin typeface="+mn-lt"/>
                <a:ea typeface="+mn-ea"/>
                <a:cs typeface="+mn-cs"/>
              </a:rPr>
              <a:t>On this slide, we provide information on where you can find additional data and statistics about manufactured housing:</a:t>
            </a:r>
          </a:p>
          <a:p>
            <a:pPr lvl="0"/>
            <a:r>
              <a:rPr lang="en-US" sz="1200" u="sng" kern="1200" dirty="0">
                <a:solidFill>
                  <a:schemeClr val="tx1"/>
                </a:solidFill>
                <a:effectLst/>
                <a:latin typeface="+mn-lt"/>
                <a:ea typeface="+mn-ea"/>
                <a:cs typeface="+mn-cs"/>
                <a:hlinkClick r:id="rId3"/>
              </a:rPr>
              <a:t>The U.S. Census Bureau</a:t>
            </a:r>
            <a:r>
              <a:rPr lang="en-US" sz="1200" kern="1200" dirty="0">
                <a:solidFill>
                  <a:schemeClr val="tx1"/>
                </a:solidFill>
                <a:effectLst/>
                <a:latin typeface="+mn-lt"/>
                <a:ea typeface="+mn-ea"/>
                <a:cs typeface="+mn-cs"/>
              </a:rPr>
              <a:t> and</a:t>
            </a:r>
          </a:p>
          <a:p>
            <a:pPr lvl="0"/>
            <a:r>
              <a:rPr lang="en-US" sz="1200" u="sng" kern="1200" dirty="0">
                <a:solidFill>
                  <a:schemeClr val="tx1"/>
                </a:solidFill>
                <a:effectLst/>
                <a:latin typeface="+mn-lt"/>
                <a:ea typeface="+mn-ea"/>
                <a:cs typeface="+mn-cs"/>
                <a:hlinkClick r:id="rId4"/>
              </a:rPr>
              <a:t>The Manufactured Housing Institute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19</a:t>
            </a:fld>
            <a:endParaRPr lang="en-US"/>
          </a:p>
        </p:txBody>
      </p:sp>
    </p:spTree>
    <p:extLst>
      <p:ext uri="{BB962C8B-B14F-4D97-AF65-F5344CB8AC3E}">
        <p14:creationId xmlns:p14="http://schemas.microsoft.com/office/powerpoint/2010/main" val="2614719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Resource Library</a:t>
            </a:r>
          </a:p>
          <a:p>
            <a:r>
              <a:rPr lang="en-US" sz="1200" kern="1200" dirty="0">
                <a:solidFill>
                  <a:schemeClr val="tx1"/>
                </a:solidFill>
                <a:effectLst/>
                <a:latin typeface="+mn-lt"/>
                <a:ea typeface="+mn-ea"/>
                <a:cs typeface="+mn-cs"/>
              </a:rPr>
              <a:t>And these organizations can provide you with research &amp; White Papers about MH:</a:t>
            </a:r>
          </a:p>
          <a:p>
            <a:pPr lvl="0"/>
            <a:r>
              <a:rPr lang="en-US" sz="1200" u="sng" kern="1200" dirty="0">
                <a:solidFill>
                  <a:schemeClr val="tx1"/>
                </a:solidFill>
                <a:effectLst/>
                <a:latin typeface="+mn-lt"/>
                <a:ea typeface="+mn-ea"/>
                <a:cs typeface="+mn-cs"/>
                <a:hlinkClick r:id="rId3"/>
              </a:rPr>
              <a:t>Next Step / Clayton</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4"/>
              </a:rPr>
              <a:t>Fannie Mae</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5"/>
              </a:rPr>
              <a:t>Freddie Mac</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6"/>
              </a:rPr>
              <a:t>HUD’s Office of Policy and Research</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7"/>
              </a:rPr>
              <a:t>Urban Institute</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8" tooltip="https://sf.freddiemac.com/working-with-us/affordable-lending/duty-to-serve/manufactured-housing/manufactured-housing-opportunities-for-growth"/>
              </a:rPr>
              <a:t>Manufactured Housing Opportunities for Growth</a:t>
            </a:r>
            <a:r>
              <a:rPr lang="en-US" sz="1200" kern="1200" dirty="0">
                <a:solidFill>
                  <a:schemeClr val="tx1"/>
                </a:solidFill>
                <a:effectLst/>
                <a:latin typeface="+mn-lt"/>
                <a:ea typeface="+mn-ea"/>
                <a:cs typeface="+mn-cs"/>
              </a:rPr>
              <a:t> (Freddie Mac) - an online toolkit put together by Freddie Mac that covers new research they've conducted, zoning being a vital part of that research. </a:t>
            </a:r>
          </a:p>
          <a:p>
            <a:pPr lvl="0"/>
            <a:r>
              <a:rPr lang="en-US" sz="1200" u="sng" kern="1200" dirty="0">
                <a:solidFill>
                  <a:schemeClr val="tx1"/>
                </a:solidFill>
                <a:effectLst/>
                <a:latin typeface="+mn-lt"/>
                <a:ea typeface="+mn-ea"/>
                <a:cs typeface="+mn-cs"/>
                <a:hlinkClick r:id="rId9" tooltip="https://nextstepus.org/mh-zoning-scan-and-literature-review_dec-2021/"/>
              </a:rPr>
              <a:t>Manufactured Housing and Zoning: Old-School Ordinances or Progressive Policies?</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(Next Step) - Sarah </a:t>
            </a:r>
            <a:r>
              <a:rPr lang="en-US" sz="1200" kern="1200" dirty="0" err="1">
                <a:solidFill>
                  <a:schemeClr val="tx1"/>
                </a:solidFill>
                <a:effectLst/>
                <a:latin typeface="+mn-lt"/>
                <a:ea typeface="+mn-ea"/>
                <a:cs typeface="+mn-cs"/>
              </a:rPr>
              <a:t>Gerecke</a:t>
            </a:r>
            <a:r>
              <a:rPr lang="en-US" sz="1200" kern="1200" dirty="0">
                <a:solidFill>
                  <a:schemeClr val="tx1"/>
                </a:solidFill>
                <a:effectLst/>
                <a:latin typeface="+mn-lt"/>
                <a:ea typeface="+mn-ea"/>
                <a:cs typeface="+mn-cs"/>
              </a:rPr>
              <a:t> conducted this analysis and literature review on current manufactured housing zoning and land-use policies. </a:t>
            </a:r>
          </a:p>
          <a:p>
            <a:pPr lvl="0"/>
            <a:r>
              <a:rPr lang="en-US" sz="1200" u="sng" kern="1200">
                <a:solidFill>
                  <a:schemeClr val="tx1"/>
                </a:solidFill>
                <a:effectLst/>
                <a:latin typeface="+mn-lt"/>
                <a:ea typeface="+mn-ea"/>
                <a:cs typeface="+mn-cs"/>
                <a:hlinkClick r:id="rId10" tooltip="https://www.urban.org/research/publication/role-manufactured-housing-increasing-supply-affordable-housing"/>
              </a:rPr>
              <a:t>The Role of Manufactured Housing in Increasing the Supply of Affordable Housing</a:t>
            </a:r>
            <a:r>
              <a:rPr lang="en-US" sz="1200" kern="1200">
                <a:solidFill>
                  <a:schemeClr val="tx1"/>
                </a:solidFill>
                <a:effectLst/>
                <a:latin typeface="+mn-lt"/>
                <a:ea typeface="+mn-ea"/>
                <a:cs typeface="+mn-cs"/>
              </a:rPr>
              <a:t>(Urban Institute) - Urban dives into how manufactured housing can address affordable housing supply (zoning is a crucial topic).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20</a:t>
            </a:fld>
            <a:endParaRPr lang="en-US"/>
          </a:p>
        </p:txBody>
      </p:sp>
    </p:spTree>
    <p:extLst>
      <p:ext uri="{BB962C8B-B14F-4D97-AF65-F5344CB8AC3E}">
        <p14:creationId xmlns:p14="http://schemas.microsoft.com/office/powerpoint/2010/main" val="4151349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Manufactured Housing?</a:t>
            </a:r>
          </a:p>
          <a:p>
            <a:r>
              <a:rPr lang="en-US" sz="1200" kern="1200" dirty="0">
                <a:solidFill>
                  <a:schemeClr val="tx1"/>
                </a:solidFill>
                <a:effectLst/>
                <a:latin typeface="+mn-lt"/>
                <a:ea typeface="+mn-ea"/>
                <a:cs typeface="+mn-cs"/>
              </a:rPr>
              <a:t>Manufactured homes, also known as factory-built homes, are modern and energy efficient and can be built with custom home features, such as: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tray ceilings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high-end kitchens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walk-in closets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well-appointed bathrooms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covered porches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higher roof pitch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decks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garages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homes are constructed in controlled conditions, indoors, with state-of-the-art assembly-line techniques and licensed building trades experts. The same or superior materials are used to build manufactured homes as for site-built homes; manufactured homes are less expensive to build and purchase due to construction efficiencies.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3</a:t>
            </a:fld>
            <a:endParaRPr lang="en-US"/>
          </a:p>
        </p:txBody>
      </p:sp>
    </p:spTree>
    <p:extLst>
      <p:ext uri="{BB962C8B-B14F-4D97-AF65-F5344CB8AC3E}">
        <p14:creationId xmlns:p14="http://schemas.microsoft.com/office/powerpoint/2010/main" val="1211891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Manufactured Housing?</a:t>
            </a:r>
            <a:endParaRPr lang="en-US" sz="9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Manufactured homes can be built/purchased with the Energy-Star rating.</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rating is for the whole house, not just the appliances. Manufactured homes can and do appreciate in value as long as they are well-maintained. </a:t>
            </a:r>
            <a:r>
              <a:rPr lang="en-US" sz="1200" i="1" kern="1200" dirty="0">
                <a:solidFill>
                  <a:schemeClr val="tx1"/>
                </a:solidFill>
                <a:effectLst/>
                <a:latin typeface="+mn-lt"/>
                <a:ea typeface="+mn-ea"/>
                <a:cs typeface="+mn-cs"/>
              </a:rPr>
              <a:t>The graph on this slide shows that site-built homes and manufactured homes appreciate at nearly the same rate as long as they are well-maintained.</a:t>
            </a:r>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Manufactured homes are an affordable option for buyers in an unstable housing market. HUD regulates the design, construction, quality, transportability, durability, fire resistance and energy efficiency of the homes and monitors compliance with the federal building code. </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Advantages of owning a Factory-Built Home:</a:t>
            </a:r>
            <a:endParaRPr lang="en-US" sz="11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Materials are purchased in bulk quantity</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Due to these bulk construction goods, manufactured homes cost less per square foot to build than site-built homes, making them a more affordable option.</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Constructed in a controlled environment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Greater precision, greater security and no weather delays</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Constructed by skilled tradesmen</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Efficient and reduced construction cost</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Reduced waste and less material theft</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Manufactured homes can be built in about one-third of the time it takes to construct a site-built home.</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Rapid completion once the home is on site; when the house gets to the site, it is nearly 90% complete.</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Today’s models incorporate modern design: Builders can customize homes to customers' needs with wood floors, tile, granite countertops, jetted tubs, fireplaces, garages and landscaping.</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Full appliance package of name brands</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Inspected by HUD contractors </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Next Step homes include: </a:t>
            </a:r>
          </a:p>
          <a:p>
            <a:pPr lvl="0"/>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Universal design (accessibility), 2x6 exterior walls, Energy Star Construction and ENERGY STAR-rated windows</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All manufactured homes are wind tested to 70 MPH and 110 MPH in hurricane-prone areas.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4</a:t>
            </a:fld>
            <a:endParaRPr lang="en-US"/>
          </a:p>
        </p:txBody>
      </p:sp>
    </p:spTree>
    <p:extLst>
      <p:ext uri="{BB962C8B-B14F-4D97-AF65-F5344CB8AC3E}">
        <p14:creationId xmlns:p14="http://schemas.microsoft.com/office/powerpoint/2010/main" val="123564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Developing or Expanding a Real Estate Line of Business</a:t>
            </a:r>
            <a:endParaRPr lang="en-US" sz="9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nonprofit boards, if you are considering developing or expanding a real estate line of business using manufactured housing, here are some issues to consider.</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Mission and vision cohesion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Organizations that have implemented manufactured housing into their lines of business see the need for affordable housing and understand how manufactured housing can play a role in providing more housing for families.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organizations are talking with their boards about manufactured housing, they should be able to provide success stories, show visuals of completed homes, and provide proformas and how this will benefit the organization. </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Fitting into a real estate line of business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Sophisticated organizations can make purchasing a home a “one-stop shop” by developing the home, being the real estate broker for the home's sale and serving as the buyer's lender. Some organizations may be able to offer down payment assistance for the buyer. </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Differences in developing with manufactured housing versus site-built:</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Having development experience is an advantage when starting with manufactured housing.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Work with the cities and their departments to understand the nuances of developing manufactured housing. Educating cities and their departments about manufactured housing may be essential for an organization to develop in some markets. </a:t>
            </a:r>
            <a:endParaRPr lang="en-US" sz="110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5</a:t>
            </a:fld>
            <a:endParaRPr lang="en-US"/>
          </a:p>
        </p:txBody>
      </p:sp>
    </p:spTree>
    <p:extLst>
      <p:ext uri="{BB962C8B-B14F-4D97-AF65-F5344CB8AC3E}">
        <p14:creationId xmlns:p14="http://schemas.microsoft.com/office/powerpoint/2010/main" val="2749878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Started with Manufactured Housing Programs</a:t>
            </a:r>
            <a:endParaRPr lang="en-US" sz="9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do developers get started with manufactured housing programs?</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Engaging a retailer or manufacturer</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Organizations looking to develop with manufactured homes and work with a manufacturer directly will need to be a licensed retailer in the state where they work.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Becoming a retailer and purchasing from the factory allows developer organizations to buy homes at wholesale, control the site work, and oversee every aspect of the construction and installation of the home on-site or; in short, they are able to be the general contractor over the home completion.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Licensing as a retailer varies by state. In some states, bonds, testing and other requirements may be necessary. Organizations will need to check with the state manufactured housing association or department of housing to determine the requirements. For those organizations that can’t oversee a project or have the experience, organizations can work with retailers to receive a turnkey completion of the home. Working with a vetted retailer, the house is ordered, installed and completed using the retailer and their contractors to complete the home. The retailer is responsible for the warranty and service of that home. </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Home Placement Options</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Manufactured homes can be a solution for quality homes in various settings. Manufactured homes can be used in urban infill lots within a city and suburban areas where a subdivision may be developed using manufactured homes. Homes can be placed in a manufactured home community or rural area where homes are on personally owned land. </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Product Considerations </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Choosing the correct type of manufactured home will be determined by the location and the lot the house will be placed on. Things to consider when selecting the kind of home are lot orientation, lot size and topography, to name a few. Single-section manufactured homes can be used on more narrow lots; a multi-section home can be in two or more sections and oriented as a ranch style or an end-loaded home.  </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6</a:t>
            </a:fld>
            <a:endParaRPr lang="en-US"/>
          </a:p>
        </p:txBody>
      </p:sp>
    </p:spTree>
    <p:extLst>
      <p:ext uri="{BB962C8B-B14F-4D97-AF65-F5344CB8AC3E}">
        <p14:creationId xmlns:p14="http://schemas.microsoft.com/office/powerpoint/2010/main" val="2360862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Started with Manufactured Housing Programs</a:t>
            </a:r>
            <a:endParaRPr lang="en-US" sz="9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“New class” or “CrossMod” are industry terms for a manufactured home that meets the Fannie Mae MH Advantage and Freddie Mac CHOICEHome lending programs. These homes are designed to be comparable to site-built construction. They are built to the HUD code but have characteristics of a site-built home.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“new class” manufactured home is a home set low to the ground with a front porch and an attached garage. These homes are typically labeled to meet the Freddie Mac </a:t>
            </a:r>
            <a:r>
              <a:rPr lang="en-US" sz="1200" kern="1200" dirty="0" err="1">
                <a:solidFill>
                  <a:schemeClr val="tx1"/>
                </a:solidFill>
                <a:effectLst/>
                <a:latin typeface="+mn-lt"/>
                <a:ea typeface="+mn-ea"/>
                <a:cs typeface="+mn-cs"/>
              </a:rPr>
              <a:t>CHOICEHome</a:t>
            </a:r>
            <a:r>
              <a:rPr lang="en-US" sz="1200" kern="1200" dirty="0">
                <a:solidFill>
                  <a:schemeClr val="tx1"/>
                </a:solidFill>
                <a:effectLst/>
                <a:latin typeface="+mn-lt"/>
                <a:ea typeface="+mn-ea"/>
                <a:cs typeface="+mn-cs"/>
              </a:rPr>
              <a:t> and Fannie Mae MH Advantage requirements. These homes can have conventional financing and use site-built comparable for the appraisal.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Here is a general list of what is included in the “new class” of homes:</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Minimum roof pitch of 5/12, with 4” eaves.</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The permanent foundation must meet HUD’s Permanent Foundation Guide for Manufactured Housing. It must be engineer-designed and certified for the specific dwelling and site and include a perimeter mortared masonry blocking wall set on a poured perimeter footer.</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Designed with a low-profile/residential set finished floor set, the elevation should not exceed 30 inches from the bottom of the first-floor joist to the exterior grade for the front or entry (this is an installation standard, not a manufacturing requirement). </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Must include at least two of the following features: Garage or carport, dormers, and covered porch.</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Siding materials may be any of the following materials: vinyl, fiber cement, stucco, engineered wood siding, hardwood siding, brick or synthetic stone.</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Drywall finishes throughout with upgraded finishes are optional. Bath and kitchen cabinetry with solid wood or veneer wood fronts (no paper-wrapped cabinet doors or stiles). Showers and tubs must be acrylic, composite, enamel/porcelain coated-steel, fiberglass, solid surface or tile.</a:t>
            </a:r>
            <a:endParaRPr lang="en-US" sz="11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Must be built to exceed current HUD energy-efficiency requirements for the property location. The dwelling must have minimum insulation values of 33 (ceiling), 11 (wall), and 22 (floor); Low-E windows and a programmable thermostat.</a:t>
            </a:r>
            <a:endParaRPr lang="en-US" sz="11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Considerations for scalability and growth</a:t>
            </a:r>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Organizations can scale this type of construction with urban infill, or manufactured homes can be used in a subdivision or planned development.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Financing is critical for a successful project, and you may be unable to do this without a subsidy.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Staff capacity is another point for scalability and growth. Having a dedicated staff member who is fluent in manufactured housing and knows development or partners with a developer who can do volume projects is helpful.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Rental may be a good option for some organizations to grow this line of business within their product offerings. </a:t>
            </a:r>
            <a:endParaRPr lang="en-US" sz="1100" kern="1200" dirty="0">
              <a:solidFill>
                <a:schemeClr val="tx1"/>
              </a:solidFill>
              <a:effectLst/>
              <a:latin typeface="+mn-lt"/>
              <a:ea typeface="+mn-ea"/>
              <a:cs typeface="+mn-cs"/>
            </a:endParaRP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Becoming a licensed retailer or hiring a staff member who is a licensed retailer or has experience working on a manufactured home retail lot is also a good idea. </a:t>
            </a:r>
            <a:endParaRPr lang="en-US" sz="1100" kern="1200" dirty="0">
              <a:solidFill>
                <a:schemeClr val="tx1"/>
              </a:solidFill>
              <a:effectLst/>
              <a:latin typeface="+mn-lt"/>
              <a:ea typeface="+mn-ea"/>
              <a:cs typeface="+mn-cs"/>
            </a:endParaRPr>
          </a:p>
          <a:p>
            <a:pPr lvl="1"/>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7</a:t>
            </a:fld>
            <a:endParaRPr lang="en-US"/>
          </a:p>
        </p:txBody>
      </p:sp>
    </p:spTree>
    <p:extLst>
      <p:ext uri="{BB962C8B-B14F-4D97-AF65-F5344CB8AC3E}">
        <p14:creationId xmlns:p14="http://schemas.microsoft.com/office/powerpoint/2010/main" val="793847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Counseling Clients about Factory-Built Homes </a:t>
            </a:r>
          </a:p>
          <a:p>
            <a:r>
              <a:rPr lang="en-US" sz="1200" kern="1200" dirty="0">
                <a:solidFill>
                  <a:schemeClr val="tx1"/>
                </a:solidFill>
                <a:effectLst/>
                <a:latin typeface="+mn-lt"/>
                <a:ea typeface="+mn-ea"/>
                <a:cs typeface="+mn-cs"/>
              </a:rPr>
              <a:t>Factory-built housing can be an affordable option. When meeting with clients who have been priced out of the market, manufactured housing could be the solution the buyer is looking for.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Counselors can: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Inform individuals and families of the options and opportunities related to manufactured housing. Buyers may not be aware of the possibilities with manufactured housing in their markets.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clients understand factory-built housing by discussing the elements and benefits of manufactured housing.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Advise the consumer to shop for the loan </a:t>
            </a:r>
            <a:r>
              <a:rPr lang="en-US" sz="1200" u="sng" kern="1200" dirty="0">
                <a:solidFill>
                  <a:schemeClr val="tx1"/>
                </a:solidFill>
                <a:effectLst/>
                <a:latin typeface="+mn-lt"/>
                <a:ea typeface="+mn-ea"/>
                <a:cs typeface="+mn-cs"/>
              </a:rPr>
              <a:t>before</a:t>
            </a:r>
            <a:r>
              <a:rPr lang="en-US" sz="1200" kern="1200" dirty="0">
                <a:solidFill>
                  <a:schemeClr val="tx1"/>
                </a:solidFill>
                <a:effectLst/>
                <a:latin typeface="+mn-lt"/>
                <a:ea typeface="+mn-ea"/>
                <a:cs typeface="+mn-cs"/>
              </a:rPr>
              <a:t> visiting a dealer. Although factory-built homes are financed similarly to traditional site-built homes, there may be a different process.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Advise on the two financing methods used most often (home-only and land-home) and inform the client of the other loan options available.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Include factory-built homes in conversations with clients.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Include materials in the intake packets and add a question to your intake application to help increase awareness of the available options.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8</a:t>
            </a:fld>
            <a:endParaRPr lang="en-US"/>
          </a:p>
        </p:txBody>
      </p:sp>
    </p:spTree>
    <p:extLst>
      <p:ext uri="{BB962C8B-B14F-4D97-AF65-F5344CB8AC3E}">
        <p14:creationId xmlns:p14="http://schemas.microsoft.com/office/powerpoint/2010/main" val="113561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Process for a Buyer</a:t>
            </a:r>
          </a:p>
          <a:p>
            <a:r>
              <a:rPr lang="en-US" sz="1200" kern="1200" dirty="0">
                <a:solidFill>
                  <a:schemeClr val="tx1"/>
                </a:solidFill>
                <a:effectLst/>
                <a:latin typeface="+mn-lt"/>
                <a:ea typeface="+mn-ea"/>
                <a:cs typeface="+mn-cs"/>
              </a:rPr>
              <a:t>Buying and financing a manufactured home is not that different from the traditional process.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One: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Talk to a housing counselor first! The buyer should know what they can afford before they visit a dealer.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Two:</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buyer must understand the key differences between financing a site-built home and a new MH home. A new MH home is less expensive than a comparable site-built home. The sources of where you get your loan might be different (GSE, FHA, dealer, private lender, HFA, or nonprofit.)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Three: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Counselors should advise on the amount the customer can afford to borrow. Address the role of down payment and closing cost assistance and know the purchase costs associated with the MH purchase, land and installation. Counselors will also discuss the monthly fees associated with manufactured housing (mortgage, chattel, lease, rent, MI, taxes).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Four: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buyer must know where the home will be located. Will they own the land or rent it? The siting of the home will determine the type of financing.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Five: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counselor may advise the buyer on where they can purchase the home and land. What types of loans are available:  mortgage vs. chattel and lender vs. dealer. Counselors discuss the types of security (mortgage vs. chattel), the importance of prequalification and the role of DPA.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Step Six: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Buyers need to plan for maintenance and repairs, just like with a conventional home. Buyers should be aware of the ongoing costs of living in the home and costs associated with a mortgage, and non-mortgage loans. Inform buyers of the resources available to avoid foreclosure and delinquency and invest in repairs and routine maintenance for future appreciation.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9</a:t>
            </a:fld>
            <a:endParaRPr lang="en-US"/>
          </a:p>
        </p:txBody>
      </p:sp>
    </p:spTree>
    <p:extLst>
      <p:ext uri="{BB962C8B-B14F-4D97-AF65-F5344CB8AC3E}">
        <p14:creationId xmlns:p14="http://schemas.microsoft.com/office/powerpoint/2010/main" val="1563126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Financing Options for Factory-Built Homes</a:t>
            </a:r>
          </a:p>
          <a:p>
            <a:r>
              <a:rPr lang="en-US" sz="1200" kern="1200" dirty="0">
                <a:solidFill>
                  <a:schemeClr val="tx1"/>
                </a:solidFill>
                <a:effectLst/>
                <a:latin typeface="+mn-lt"/>
                <a:ea typeface="+mn-ea"/>
                <a:cs typeface="+mn-cs"/>
              </a:rPr>
              <a:t>Chattel loans are personal property financing. They are used when a manufactured home is purchased and financed separately from the land. Chattel loans are not always necessary and are almost always more expensive. Features often include higher rates and shorter terms. The Consumer Finance Protection Bureau, or CFPB, reported that over 60% of manufactured home borrowers directly own the land where their home is located, meaning they may have been eligible for an MH mortgage. However, only 17% of these borrowers take out a chattel loan.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Mortgage loans are used when the manufactured home and land meet specific requirements and are purchased together as real property. The requirements may include a new home and installation on a permanent foundation on land owned or financed together with the home.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Who makes mortgage loans on manufactured housing?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Financial Institutions: </a:t>
            </a:r>
            <a:r>
              <a:rPr lang="en-US" sz="1200" kern="1200" dirty="0">
                <a:solidFill>
                  <a:schemeClr val="tx1"/>
                </a:solidFill>
                <a:effectLst/>
                <a:latin typeface="+mn-lt"/>
                <a:ea typeface="+mn-ea"/>
                <a:cs typeface="+mn-cs"/>
              </a:rPr>
              <a:t>this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includes banks, mortgage companies, and credit unions.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Government Agencies: </a:t>
            </a:r>
            <a:r>
              <a:rPr lang="en-US" sz="1200" kern="1200" dirty="0">
                <a:solidFill>
                  <a:schemeClr val="tx1"/>
                </a:solidFill>
                <a:effectLst/>
                <a:latin typeface="+mn-lt"/>
                <a:ea typeface="+mn-ea"/>
                <a:cs typeface="+mn-cs"/>
              </a:rPr>
              <a:t>this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includes the U.S. Dept. of Agriculture (USDA), Rural Development, FHA, VA, State Housing Finance Agencies, Nonprofit Lenders, and CDFIs. It is important to note that Fannie Mae and Freddie Mac have conventional mortgage products available to set manufactured housing on par with site-built financing. The latest duty-to-serve requirements from FHFA will incentivize traditional lenders to expand lending for manufactured housing. </a:t>
            </a:r>
            <a:r>
              <a:rPr lang="en-US" dirty="0">
                <a:solidFill>
                  <a:srgbClr val="FF0000"/>
                </a:solidFill>
              </a:rPr>
              <a:t> </a:t>
            </a:r>
            <a:endParaRPr lang="en-US" b="1" dirty="0"/>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10</a:t>
            </a:fld>
            <a:endParaRPr lang="en-US"/>
          </a:p>
        </p:txBody>
      </p:sp>
    </p:spTree>
    <p:extLst>
      <p:ext uri="{BB962C8B-B14F-4D97-AF65-F5344CB8AC3E}">
        <p14:creationId xmlns:p14="http://schemas.microsoft.com/office/powerpoint/2010/main" val="1897833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BE8C1-D261-034B-84DD-E662C1703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64419" cy="7018010"/>
          </a:xfrm>
          <a:prstGeom prst="rect">
            <a:avLst/>
          </a:prstGeom>
        </p:spPr>
      </p:pic>
      <p:sp>
        <p:nvSpPr>
          <p:cNvPr id="16" name="Rectangle 15">
            <a:extLst>
              <a:ext uri="{FF2B5EF4-FFF2-40B4-BE49-F238E27FC236}">
                <a16:creationId xmlns:a16="http://schemas.microsoft.com/office/drawing/2014/main" id="{0E8FB5EC-E4B2-6F41-BA6D-122A73A3CC1E}"/>
              </a:ext>
            </a:extLst>
          </p:cNvPr>
          <p:cNvSpPr/>
          <p:nvPr userDrawn="1"/>
        </p:nvSpPr>
        <p:spPr>
          <a:xfrm>
            <a:off x="777240" y="640079"/>
            <a:ext cx="4000500" cy="4475617"/>
          </a:xfrm>
          <a:prstGeom prst="rect">
            <a:avLst/>
          </a:prstGeom>
          <a:gradFill>
            <a:gsLst>
              <a:gs pos="100000">
                <a:srgbClr val="395B0C"/>
              </a:gs>
              <a:gs pos="51000">
                <a:srgbClr val="85AE2F">
                  <a:alpha val="54000"/>
                </a:srgbClr>
              </a:gs>
              <a:gs pos="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C7FF9E-C2C8-6440-9ABF-AF933931A5D8}"/>
              </a:ext>
            </a:extLst>
          </p:cNvPr>
          <p:cNvSpPr/>
          <p:nvPr userDrawn="1"/>
        </p:nvSpPr>
        <p:spPr>
          <a:xfrm>
            <a:off x="777240" y="5115696"/>
            <a:ext cx="4000500" cy="866650"/>
          </a:xfrm>
          <a:prstGeom prst="rect">
            <a:avLst/>
          </a:prstGeom>
          <a:solidFill>
            <a:srgbClr val="395B0C">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 name="Subtitle 2">
            <a:extLst>
              <a:ext uri="{FF2B5EF4-FFF2-40B4-BE49-F238E27FC236}">
                <a16:creationId xmlns:a16="http://schemas.microsoft.com/office/drawing/2014/main" id="{9A4563CE-A639-6049-AB89-5415D6B081B2}"/>
              </a:ext>
            </a:extLst>
          </p:cNvPr>
          <p:cNvSpPr>
            <a:spLocks noGrp="1"/>
          </p:cNvSpPr>
          <p:nvPr>
            <p:ph type="subTitle" idx="1"/>
          </p:nvPr>
        </p:nvSpPr>
        <p:spPr>
          <a:xfrm>
            <a:off x="934278" y="5273704"/>
            <a:ext cx="3657600" cy="600322"/>
          </a:xfrm>
        </p:spPr>
        <p:txBody>
          <a:bodyPr/>
          <a:lstStyle>
            <a:lvl1pPr marL="0" indent="0" algn="ctr">
              <a:buNone/>
              <a:defRPr sz="2400" baseline="0">
                <a:solidFill>
                  <a:schemeClr val="bg1"/>
                </a:solidFill>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le 6">
            <a:extLst>
              <a:ext uri="{FF2B5EF4-FFF2-40B4-BE49-F238E27FC236}">
                <a16:creationId xmlns:a16="http://schemas.microsoft.com/office/drawing/2014/main" id="{6A4300B6-EC4A-F64E-B86C-B9F3A0191314}"/>
              </a:ext>
            </a:extLst>
          </p:cNvPr>
          <p:cNvSpPr>
            <a:spLocks noGrp="1"/>
          </p:cNvSpPr>
          <p:nvPr>
            <p:ph type="title"/>
          </p:nvPr>
        </p:nvSpPr>
        <p:spPr>
          <a:xfrm>
            <a:off x="934278" y="983974"/>
            <a:ext cx="3657600" cy="3945835"/>
          </a:xfrm>
        </p:spPr>
        <p:txBody>
          <a:bodyPr/>
          <a:lstStyle>
            <a:lvl1pPr>
              <a:defRPr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3033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194877B-FF08-D349-93AE-6632BEAC5EF0}"/>
              </a:ext>
            </a:extLst>
          </p:cNvPr>
          <p:cNvSpPr>
            <a:spLocks noGrp="1"/>
          </p:cNvSpPr>
          <p:nvPr>
            <p:ph type="pic" sz="quarter" idx="13"/>
          </p:nvPr>
        </p:nvSpPr>
        <p:spPr>
          <a:xfrm>
            <a:off x="6096000" y="-1"/>
            <a:ext cx="6096000" cy="6116595"/>
          </a:xfrm>
        </p:spPr>
        <p:txBody>
          <a:bodyPr/>
          <a:lstStyle/>
          <a:p>
            <a:r>
              <a:rPr lang="en-US"/>
              <a:t>Click icon to add picture</a:t>
            </a:r>
          </a:p>
        </p:txBody>
      </p:sp>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437322" y="365125"/>
            <a:ext cx="5327374" cy="1325563"/>
          </a:xfrm>
        </p:spPr>
        <p:txBody>
          <a:bodyPr>
            <a:normAutofit/>
          </a:bodyPr>
          <a:lstStyle>
            <a:lvl1pPr>
              <a:defRPr sz="4000" b="1" i="0" baseline="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437322" y="1825625"/>
            <a:ext cx="5327374" cy="4290969"/>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38EFB08-0115-D442-A867-AFACA1BB0535}"/>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5" name="Footer Placeholder 4">
            <a:extLst>
              <a:ext uri="{FF2B5EF4-FFF2-40B4-BE49-F238E27FC236}">
                <a16:creationId xmlns:a16="http://schemas.microsoft.com/office/drawing/2014/main" id="{167CAE9D-56AC-DB4D-B3D1-9671DBAD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B0B5-5B9B-D74B-8588-470DEFBF9753}"/>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1947138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6480314" y="1825625"/>
            <a:ext cx="5327374" cy="4187549"/>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Placeholder 4" descr="A picture containing person, table, man, jumping&#10;&#10;Description automatically generated">
            <a:extLst>
              <a:ext uri="{FF2B5EF4-FFF2-40B4-BE49-F238E27FC236}">
                <a16:creationId xmlns:a16="http://schemas.microsoft.com/office/drawing/2014/main" id="{32ADDABE-9FC1-4044-9BDA-595DBDF10EB4}"/>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6096000" cy="6094644"/>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6" name="Title 1">
            <a:extLst>
              <a:ext uri="{FF2B5EF4-FFF2-40B4-BE49-F238E27FC236}">
                <a16:creationId xmlns:a16="http://schemas.microsoft.com/office/drawing/2014/main" id="{591ADBBC-8690-9942-8C31-B0D133AEF3D4}"/>
              </a:ext>
            </a:extLst>
          </p:cNvPr>
          <p:cNvSpPr>
            <a:spLocks noGrp="1"/>
          </p:cNvSpPr>
          <p:nvPr>
            <p:ph type="title"/>
          </p:nvPr>
        </p:nvSpPr>
        <p:spPr>
          <a:xfrm>
            <a:off x="6480314" y="365125"/>
            <a:ext cx="5327374" cy="1325563"/>
          </a:xfrm>
        </p:spPr>
        <p:txBody>
          <a:bodyPr>
            <a:normAutofit/>
          </a:bodyPr>
          <a:lstStyle>
            <a:lvl1pPr>
              <a:defRPr sz="4000" b="1" i="0" baseline="0">
                <a:solidFill>
                  <a:schemeClr val="accent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8179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66B611-1620-BD4C-B0F6-B251FAB53DA4}"/>
              </a:ext>
            </a:extLst>
          </p:cNvPr>
          <p:cNvSpPr>
            <a:spLocks noGrp="1"/>
          </p:cNvSpPr>
          <p:nvPr>
            <p:ph type="pic" sz="quarter" idx="10"/>
          </p:nvPr>
        </p:nvSpPr>
        <p:spPr>
          <a:xfrm>
            <a:off x="0" y="0"/>
            <a:ext cx="6096000" cy="6116638"/>
          </a:xfrm>
        </p:spPr>
        <p:txBody>
          <a:bodyPr/>
          <a:lstStyle/>
          <a:p>
            <a:r>
              <a:rPr lang="en-US"/>
              <a:t>Click icon to add picture</a:t>
            </a:r>
          </a:p>
        </p:txBody>
      </p:sp>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6480314" y="1825625"/>
            <a:ext cx="5327374" cy="4187549"/>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C166AAF5-19BB-DD4D-AA1F-8FCA5425A09B}"/>
              </a:ext>
            </a:extLst>
          </p:cNvPr>
          <p:cNvSpPr>
            <a:spLocks noGrp="1"/>
          </p:cNvSpPr>
          <p:nvPr>
            <p:ph type="title"/>
          </p:nvPr>
        </p:nvSpPr>
        <p:spPr>
          <a:xfrm>
            <a:off x="6480314" y="365125"/>
            <a:ext cx="5327374" cy="1325563"/>
          </a:xfrm>
        </p:spPr>
        <p:txBody>
          <a:bodyPr>
            <a:normAutofit/>
          </a:bodyPr>
          <a:lstStyle>
            <a:lvl1pPr>
              <a:defRPr sz="4000" b="1" i="0" baseline="0">
                <a:solidFill>
                  <a:schemeClr val="accent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77225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3869634" y="1775930"/>
            <a:ext cx="4452731" cy="3785084"/>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Placeholder 4" descr="A large lawn in front of a house&#10;&#10;Description automatically generated">
            <a:extLst>
              <a:ext uri="{FF2B5EF4-FFF2-40B4-BE49-F238E27FC236}">
                <a16:creationId xmlns:a16="http://schemas.microsoft.com/office/drawing/2014/main" id="{84E76879-577C-3847-A4B5-F129BFC6B3D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a:xfrm>
            <a:off x="514350" y="917575"/>
            <a:ext cx="2952750" cy="4643438"/>
          </a:xfrm>
          <a:custGeom>
            <a:avLst/>
            <a:gdLst>
              <a:gd name="connsiteX0" fmla="*/ 0 w 2952750"/>
              <a:gd name="connsiteY0" fmla="*/ 0 h 4643438"/>
              <a:gd name="connsiteX1" fmla="*/ 2952750 w 2952750"/>
              <a:gd name="connsiteY1" fmla="*/ 0 h 4643438"/>
              <a:gd name="connsiteX2" fmla="*/ 2952750 w 2952750"/>
              <a:gd name="connsiteY2" fmla="*/ 4643438 h 4643438"/>
              <a:gd name="connsiteX3" fmla="*/ 0 w 2952750"/>
              <a:gd name="connsiteY3" fmla="*/ 4643438 h 4643438"/>
            </a:gdLst>
            <a:ahLst/>
            <a:cxnLst>
              <a:cxn ang="0">
                <a:pos x="connsiteX0" y="connsiteY0"/>
              </a:cxn>
              <a:cxn ang="0">
                <a:pos x="connsiteX1" y="connsiteY1"/>
              </a:cxn>
              <a:cxn ang="0">
                <a:pos x="connsiteX2" y="connsiteY2"/>
              </a:cxn>
              <a:cxn ang="0">
                <a:pos x="connsiteX3" y="connsiteY3"/>
              </a:cxn>
            </a:cxnLst>
            <a:rect l="l" t="t" r="r" b="b"/>
            <a:pathLst>
              <a:path w="2952750" h="4643438">
                <a:moveTo>
                  <a:pt x="0" y="0"/>
                </a:moveTo>
                <a:lnTo>
                  <a:pt x="2952750" y="0"/>
                </a:lnTo>
                <a:lnTo>
                  <a:pt x="2952750" y="4643438"/>
                </a:lnTo>
                <a:lnTo>
                  <a:pt x="0" y="4643438"/>
                </a:lnTo>
                <a:close/>
              </a:path>
            </a:pathLst>
          </a:custGeom>
        </p:spPr>
      </p:pic>
      <p:pic>
        <p:nvPicPr>
          <p:cNvPr id="6" name="Picture Placeholder 6" descr="A group of people sitting at a picnic table&#10;&#10;Description automatically generated">
            <a:extLst>
              <a:ext uri="{FF2B5EF4-FFF2-40B4-BE49-F238E27FC236}">
                <a16:creationId xmlns:a16="http://schemas.microsoft.com/office/drawing/2014/main" id="{BA9AC135-8613-2A47-8FB6-C1BD54BC11C3}"/>
              </a:ext>
            </a:extLst>
          </p:cNvPr>
          <p:cNvPicPr>
            <a:picLocks noChangeAspect="1"/>
          </p:cNvPicPr>
          <p:nvPr userDrawn="1"/>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a:xfrm>
            <a:off x="8724900" y="917575"/>
            <a:ext cx="2952750" cy="4643438"/>
          </a:xfrm>
          <a:custGeom>
            <a:avLst/>
            <a:gdLst>
              <a:gd name="connsiteX0" fmla="*/ 0 w 2952750"/>
              <a:gd name="connsiteY0" fmla="*/ 0 h 4643438"/>
              <a:gd name="connsiteX1" fmla="*/ 2952750 w 2952750"/>
              <a:gd name="connsiteY1" fmla="*/ 0 h 4643438"/>
              <a:gd name="connsiteX2" fmla="*/ 2952750 w 2952750"/>
              <a:gd name="connsiteY2" fmla="*/ 4643438 h 4643438"/>
              <a:gd name="connsiteX3" fmla="*/ 0 w 2952750"/>
              <a:gd name="connsiteY3" fmla="*/ 4643438 h 4643438"/>
            </a:gdLst>
            <a:ahLst/>
            <a:cxnLst>
              <a:cxn ang="0">
                <a:pos x="connsiteX0" y="connsiteY0"/>
              </a:cxn>
              <a:cxn ang="0">
                <a:pos x="connsiteX1" y="connsiteY1"/>
              </a:cxn>
              <a:cxn ang="0">
                <a:pos x="connsiteX2" y="connsiteY2"/>
              </a:cxn>
              <a:cxn ang="0">
                <a:pos x="connsiteX3" y="connsiteY3"/>
              </a:cxn>
            </a:cxnLst>
            <a:rect l="l" t="t" r="r" b="b"/>
            <a:pathLst>
              <a:path w="2952750" h="4643438">
                <a:moveTo>
                  <a:pt x="0" y="0"/>
                </a:moveTo>
                <a:lnTo>
                  <a:pt x="2952750" y="0"/>
                </a:lnTo>
                <a:lnTo>
                  <a:pt x="2952750" y="4643438"/>
                </a:lnTo>
                <a:lnTo>
                  <a:pt x="0" y="4643438"/>
                </a:lnTo>
                <a:close/>
              </a:path>
            </a:pathLst>
          </a:custGeom>
        </p:spPr>
      </p:pic>
      <p:sp>
        <p:nvSpPr>
          <p:cNvPr id="8" name="Title 1">
            <a:extLst>
              <a:ext uri="{FF2B5EF4-FFF2-40B4-BE49-F238E27FC236}">
                <a16:creationId xmlns:a16="http://schemas.microsoft.com/office/drawing/2014/main" id="{766767B3-14A4-B34D-9447-77CB5FF0D3C3}"/>
              </a:ext>
            </a:extLst>
          </p:cNvPr>
          <p:cNvSpPr>
            <a:spLocks noGrp="1"/>
          </p:cNvSpPr>
          <p:nvPr>
            <p:ph type="title"/>
          </p:nvPr>
        </p:nvSpPr>
        <p:spPr>
          <a:xfrm>
            <a:off x="3869634" y="365125"/>
            <a:ext cx="4452731" cy="1325563"/>
          </a:xfrm>
        </p:spPr>
        <p:txBody>
          <a:bodyPr>
            <a:normAutofit/>
          </a:bodyPr>
          <a:lstStyle>
            <a:lvl1pPr algn="ctr">
              <a:defRPr sz="3800" b="1" i="0" baseline="0">
                <a:solidFill>
                  <a:schemeClr val="accent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5945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B23E565-D0D4-2F4F-A3D2-B96E381BF450}"/>
              </a:ext>
            </a:extLst>
          </p:cNvPr>
          <p:cNvSpPr>
            <a:spLocks noGrp="1"/>
          </p:cNvSpPr>
          <p:nvPr>
            <p:ph type="pic" sz="quarter" idx="10"/>
          </p:nvPr>
        </p:nvSpPr>
        <p:spPr>
          <a:xfrm>
            <a:off x="514350" y="917575"/>
            <a:ext cx="2952750" cy="4643438"/>
          </a:xfrm>
        </p:spPr>
        <p:txBody>
          <a:bodyPr/>
          <a:lstStyle/>
          <a:p>
            <a:r>
              <a:rPr lang="en-US"/>
              <a:t>Click icon to add picture</a:t>
            </a:r>
          </a:p>
        </p:txBody>
      </p:sp>
      <p:sp>
        <p:nvSpPr>
          <p:cNvPr id="8" name="Picture Placeholder 6">
            <a:extLst>
              <a:ext uri="{FF2B5EF4-FFF2-40B4-BE49-F238E27FC236}">
                <a16:creationId xmlns:a16="http://schemas.microsoft.com/office/drawing/2014/main" id="{00C944B4-8A8F-6D41-A265-4B1810562CD5}"/>
              </a:ext>
            </a:extLst>
          </p:cNvPr>
          <p:cNvSpPr>
            <a:spLocks noGrp="1"/>
          </p:cNvSpPr>
          <p:nvPr>
            <p:ph type="pic" sz="quarter" idx="11"/>
          </p:nvPr>
        </p:nvSpPr>
        <p:spPr>
          <a:xfrm>
            <a:off x="8724900" y="917575"/>
            <a:ext cx="2952750" cy="4643438"/>
          </a:xfrm>
        </p:spPr>
        <p:txBody>
          <a:bodyPr/>
          <a:lstStyle/>
          <a:p>
            <a:r>
              <a:rPr lang="en-US"/>
              <a:t>Click icon to add picture</a:t>
            </a:r>
          </a:p>
        </p:txBody>
      </p:sp>
      <p:sp>
        <p:nvSpPr>
          <p:cNvPr id="6" name="Content Placeholder 2">
            <a:extLst>
              <a:ext uri="{FF2B5EF4-FFF2-40B4-BE49-F238E27FC236}">
                <a16:creationId xmlns:a16="http://schemas.microsoft.com/office/drawing/2014/main" id="{41396333-9B8C-274C-B43A-22D1C65027DB}"/>
              </a:ext>
            </a:extLst>
          </p:cNvPr>
          <p:cNvSpPr>
            <a:spLocks noGrp="1"/>
          </p:cNvSpPr>
          <p:nvPr>
            <p:ph idx="1"/>
          </p:nvPr>
        </p:nvSpPr>
        <p:spPr>
          <a:xfrm>
            <a:off x="3869634" y="1775930"/>
            <a:ext cx="4452731" cy="3785084"/>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FE35734F-EFE0-C140-AEE5-CCBB62038C78}"/>
              </a:ext>
            </a:extLst>
          </p:cNvPr>
          <p:cNvSpPr>
            <a:spLocks noGrp="1"/>
          </p:cNvSpPr>
          <p:nvPr>
            <p:ph type="title"/>
          </p:nvPr>
        </p:nvSpPr>
        <p:spPr>
          <a:xfrm>
            <a:off x="3869634" y="365125"/>
            <a:ext cx="4452731" cy="1325563"/>
          </a:xfrm>
        </p:spPr>
        <p:txBody>
          <a:bodyPr>
            <a:normAutofit/>
          </a:bodyPr>
          <a:lstStyle>
            <a:lvl1pPr algn="ctr">
              <a:defRPr sz="3800" b="1" i="0" baseline="0">
                <a:solidFill>
                  <a:schemeClr val="accent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82751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B7D37F8F-D712-F044-A59E-A3DE8276C37C}"/>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090119"/>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8" name="Rounded Rectangle 7">
            <a:extLst>
              <a:ext uri="{FF2B5EF4-FFF2-40B4-BE49-F238E27FC236}">
                <a16:creationId xmlns:a16="http://schemas.microsoft.com/office/drawing/2014/main" id="{3688C240-5AD0-5E46-B9B5-0ED3EC489D14}"/>
              </a:ext>
            </a:extLst>
          </p:cNvPr>
          <p:cNvSpPr/>
          <p:nvPr userDrawn="1"/>
        </p:nvSpPr>
        <p:spPr>
          <a:xfrm>
            <a:off x="402954" y="2092268"/>
            <a:ext cx="6499101" cy="3642103"/>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2182846" y="2344275"/>
            <a:ext cx="4452731" cy="1198163"/>
          </a:xfrm>
        </p:spPr>
        <p:txBody>
          <a:bodyPr>
            <a:normAutofit/>
          </a:bodyPr>
          <a:lstStyle>
            <a:lvl1pPr algn="r">
              <a:defRPr sz="3600" b="1" i="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777874" y="3781425"/>
            <a:ext cx="5857703" cy="1704975"/>
          </a:xfrm>
        </p:spPr>
        <p:txBody>
          <a:bodyPr/>
          <a:lstStyle>
            <a:lvl1pPr algn="r">
              <a:defRPr baseline="0">
                <a:solidFill>
                  <a:schemeClr val="bg1"/>
                </a:solidFill>
              </a:defRPr>
            </a:lvl1pPr>
            <a:lvl2pPr algn="r">
              <a:defRPr baseline="0">
                <a:solidFill>
                  <a:schemeClr val="bg1"/>
                </a:solidFill>
              </a:defRPr>
            </a:lvl2pPr>
            <a:lvl3pPr algn="r">
              <a:defRPr baseline="0">
                <a:solidFill>
                  <a:schemeClr val="bg1"/>
                </a:solidFill>
              </a:defRPr>
            </a:lvl3pPr>
            <a:lvl4pPr algn="r">
              <a:defRPr baseline="0">
                <a:solidFill>
                  <a:schemeClr val="bg1"/>
                </a:solidFill>
              </a:defRPr>
            </a:lvl4pPr>
            <a:lvl5pPr algn="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220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Placeholder 4" descr="A person standing in front of a building&#10;&#10;Description automatically generated">
            <a:extLst>
              <a:ext uri="{FF2B5EF4-FFF2-40B4-BE49-F238E27FC236}">
                <a16:creationId xmlns:a16="http://schemas.microsoft.com/office/drawing/2014/main" id="{53A3AB09-30D6-5C44-A095-F94F58FC789A}"/>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090119"/>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10" name="Rounded Rectangle 9">
            <a:extLst>
              <a:ext uri="{FF2B5EF4-FFF2-40B4-BE49-F238E27FC236}">
                <a16:creationId xmlns:a16="http://schemas.microsoft.com/office/drawing/2014/main" id="{6F293B22-852E-7342-8B73-7AA1EC806153}"/>
              </a:ext>
            </a:extLst>
          </p:cNvPr>
          <p:cNvSpPr/>
          <p:nvPr userDrawn="1"/>
        </p:nvSpPr>
        <p:spPr>
          <a:xfrm>
            <a:off x="5408907" y="1983782"/>
            <a:ext cx="6499101" cy="3642103"/>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5770004" y="3707283"/>
            <a:ext cx="5857703" cy="1704975"/>
          </a:xfrm>
        </p:spPr>
        <p:txBody>
          <a:bodyPr/>
          <a:lstStyle>
            <a:lvl1pPr algn="r">
              <a:defRPr baseline="0">
                <a:solidFill>
                  <a:schemeClr val="bg1"/>
                </a:solidFill>
              </a:defRPr>
            </a:lvl1pPr>
            <a:lvl2pPr algn="r">
              <a:defRPr baseline="0">
                <a:solidFill>
                  <a:schemeClr val="bg1"/>
                </a:solidFill>
              </a:defRPr>
            </a:lvl2pPr>
            <a:lvl3pPr algn="r">
              <a:defRPr baseline="0">
                <a:solidFill>
                  <a:schemeClr val="bg1"/>
                </a:solidFill>
              </a:defRPr>
            </a:lvl3pPr>
            <a:lvl4pPr algn="r">
              <a:defRPr baseline="0">
                <a:solidFill>
                  <a:schemeClr val="bg1"/>
                </a:solidFill>
              </a:defRPr>
            </a:lvl4pPr>
            <a:lvl5pPr algn="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242A9E58-FDD3-4F44-B089-7E3E78BFD789}"/>
              </a:ext>
            </a:extLst>
          </p:cNvPr>
          <p:cNvSpPr>
            <a:spLocks noGrp="1"/>
          </p:cNvSpPr>
          <p:nvPr>
            <p:ph type="title"/>
          </p:nvPr>
        </p:nvSpPr>
        <p:spPr>
          <a:xfrm>
            <a:off x="7174976" y="2344275"/>
            <a:ext cx="4452731" cy="1198163"/>
          </a:xfrm>
        </p:spPr>
        <p:txBody>
          <a:bodyPr>
            <a:normAutofit/>
          </a:bodyPr>
          <a:lstStyle>
            <a:lvl1pPr algn="r">
              <a:defRPr sz="3600"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9708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B376E7FA-FD5F-0C48-BB79-CE6477C7899B}"/>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090119"/>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8" name="Rounded Rectangle 7">
            <a:extLst>
              <a:ext uri="{FF2B5EF4-FFF2-40B4-BE49-F238E27FC236}">
                <a16:creationId xmlns:a16="http://schemas.microsoft.com/office/drawing/2014/main" id="{948F8CE1-41EE-F542-8F59-6F69896F6649}"/>
              </a:ext>
            </a:extLst>
          </p:cNvPr>
          <p:cNvSpPr/>
          <p:nvPr userDrawn="1"/>
        </p:nvSpPr>
        <p:spPr>
          <a:xfrm>
            <a:off x="402954" y="495946"/>
            <a:ext cx="4912965" cy="5238425"/>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633070" y="997388"/>
            <a:ext cx="4452731" cy="1198163"/>
          </a:xfrm>
        </p:spPr>
        <p:txBody>
          <a:bodyPr>
            <a:normAutofit/>
          </a:bodyPr>
          <a:lstStyle>
            <a:lvl1pPr algn="ctr">
              <a:defRPr sz="3800" b="1" i="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604880" y="2458995"/>
            <a:ext cx="4480921" cy="2953263"/>
          </a:xfrm>
        </p:spPr>
        <p:txBody>
          <a:bodyPr/>
          <a:lstStyle>
            <a:lvl1pPr algn="l">
              <a:defRPr baseline="0">
                <a:solidFill>
                  <a:schemeClr val="bg1"/>
                </a:solidFill>
              </a:defRPr>
            </a:lvl1pPr>
            <a:lvl2pPr algn="l">
              <a:defRPr baseline="0">
                <a:solidFill>
                  <a:schemeClr val="bg1"/>
                </a:solidFill>
              </a:defRPr>
            </a:lvl2pPr>
            <a:lvl3pPr algn="l">
              <a:defRPr baseline="0">
                <a:solidFill>
                  <a:schemeClr val="bg1"/>
                </a:solidFill>
              </a:defRPr>
            </a:lvl3pPr>
            <a:lvl4pPr algn="l">
              <a:defRPr baseline="0">
                <a:solidFill>
                  <a:schemeClr val="bg1"/>
                </a:solidFill>
              </a:defRPr>
            </a:lvl4pPr>
            <a:lvl5pPr algn="l">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9987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8D3CC8E2-85EA-2543-AF09-D4615FDEEF97}"/>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090119"/>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10" name="Rounded Rectangle 9">
            <a:extLst>
              <a:ext uri="{FF2B5EF4-FFF2-40B4-BE49-F238E27FC236}">
                <a16:creationId xmlns:a16="http://schemas.microsoft.com/office/drawing/2014/main" id="{376259FF-1D1C-7842-862F-B18AC6E6ECFF}"/>
              </a:ext>
            </a:extLst>
          </p:cNvPr>
          <p:cNvSpPr/>
          <p:nvPr userDrawn="1"/>
        </p:nvSpPr>
        <p:spPr>
          <a:xfrm>
            <a:off x="6974235" y="495946"/>
            <a:ext cx="4912965" cy="5238425"/>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7203388" y="2458995"/>
            <a:ext cx="4480921" cy="2953263"/>
          </a:xfrm>
        </p:spPr>
        <p:txBody>
          <a:bodyPr/>
          <a:lstStyle>
            <a:lvl1pPr algn="l">
              <a:defRPr baseline="0">
                <a:solidFill>
                  <a:schemeClr val="bg1"/>
                </a:solidFill>
              </a:defRPr>
            </a:lvl1pPr>
            <a:lvl2pPr algn="l">
              <a:defRPr baseline="0">
                <a:solidFill>
                  <a:schemeClr val="bg1"/>
                </a:solidFill>
              </a:defRPr>
            </a:lvl2pPr>
            <a:lvl3pPr algn="l">
              <a:defRPr baseline="0">
                <a:solidFill>
                  <a:schemeClr val="bg1"/>
                </a:solidFill>
              </a:defRPr>
            </a:lvl3pPr>
            <a:lvl4pPr algn="l">
              <a:defRPr baseline="0">
                <a:solidFill>
                  <a:schemeClr val="bg1"/>
                </a:solidFill>
              </a:defRPr>
            </a:lvl4pPr>
            <a:lvl5pPr algn="l">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6DA5F823-5E50-6147-B9F7-DB3D3643521C}"/>
              </a:ext>
            </a:extLst>
          </p:cNvPr>
          <p:cNvSpPr>
            <a:spLocks noGrp="1"/>
          </p:cNvSpPr>
          <p:nvPr>
            <p:ph type="title"/>
          </p:nvPr>
        </p:nvSpPr>
        <p:spPr>
          <a:xfrm>
            <a:off x="7203388" y="997388"/>
            <a:ext cx="4452731" cy="1198163"/>
          </a:xfrm>
        </p:spPr>
        <p:txBody>
          <a:bodyPr>
            <a:normAutofit/>
          </a:bodyPr>
          <a:lstStyle>
            <a:lvl1pPr algn="ctr">
              <a:defRPr sz="3800"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30192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AA9354-1285-9D40-9312-399A7A8E4375}"/>
              </a:ext>
            </a:extLst>
          </p:cNvPr>
          <p:cNvSpPr>
            <a:spLocks noGrp="1"/>
          </p:cNvSpPr>
          <p:nvPr>
            <p:ph type="pic" sz="quarter" idx="11"/>
          </p:nvPr>
        </p:nvSpPr>
        <p:spPr>
          <a:xfrm>
            <a:off x="0" y="0"/>
            <a:ext cx="12192000" cy="6107113"/>
          </a:xfrm>
        </p:spPr>
        <p:txBody>
          <a:bodyPr/>
          <a:lstStyle/>
          <a:p>
            <a:r>
              <a:rPr lang="en-US"/>
              <a:t>Click icon to add picture</a:t>
            </a:r>
            <a:endParaRPr lang="en-US" dirty="0"/>
          </a:p>
        </p:txBody>
      </p:sp>
      <p:sp>
        <p:nvSpPr>
          <p:cNvPr id="10" name="Rounded Rectangle 9">
            <a:extLst>
              <a:ext uri="{FF2B5EF4-FFF2-40B4-BE49-F238E27FC236}">
                <a16:creationId xmlns:a16="http://schemas.microsoft.com/office/drawing/2014/main" id="{376259FF-1D1C-7842-862F-B18AC6E6ECFF}"/>
              </a:ext>
            </a:extLst>
          </p:cNvPr>
          <p:cNvSpPr/>
          <p:nvPr userDrawn="1"/>
        </p:nvSpPr>
        <p:spPr>
          <a:xfrm>
            <a:off x="6974235" y="495946"/>
            <a:ext cx="4912965" cy="5238425"/>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7203388" y="2458995"/>
            <a:ext cx="4480921" cy="2953263"/>
          </a:xfrm>
        </p:spPr>
        <p:txBody>
          <a:bodyPr/>
          <a:lstStyle>
            <a:lvl1pPr algn="l">
              <a:defRPr baseline="0">
                <a:solidFill>
                  <a:schemeClr val="bg1"/>
                </a:solidFill>
              </a:defRPr>
            </a:lvl1pPr>
            <a:lvl2pPr algn="l">
              <a:defRPr baseline="0">
                <a:solidFill>
                  <a:schemeClr val="bg1"/>
                </a:solidFill>
              </a:defRPr>
            </a:lvl2pPr>
            <a:lvl3pPr algn="l">
              <a:defRPr baseline="0">
                <a:solidFill>
                  <a:schemeClr val="bg1"/>
                </a:solidFill>
              </a:defRPr>
            </a:lvl3pPr>
            <a:lvl4pPr algn="l">
              <a:defRPr baseline="0">
                <a:solidFill>
                  <a:schemeClr val="bg1"/>
                </a:solidFill>
              </a:defRPr>
            </a:lvl4pPr>
            <a:lvl5pPr algn="l">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89D4349A-0029-9F42-9B75-7A4E5167051F}"/>
              </a:ext>
            </a:extLst>
          </p:cNvPr>
          <p:cNvSpPr>
            <a:spLocks noGrp="1"/>
          </p:cNvSpPr>
          <p:nvPr>
            <p:ph type="title"/>
          </p:nvPr>
        </p:nvSpPr>
        <p:spPr>
          <a:xfrm>
            <a:off x="7203388" y="997388"/>
            <a:ext cx="4452731" cy="1198163"/>
          </a:xfrm>
        </p:spPr>
        <p:txBody>
          <a:bodyPr>
            <a:normAutofit/>
          </a:bodyPr>
          <a:lstStyle>
            <a:lvl1pPr algn="ctr">
              <a:defRPr sz="3800"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2085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EE2BF-39E4-484F-88F4-5DECA25248A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A4300B6-EC4A-F64E-B86C-B9F3A0191314}"/>
              </a:ext>
            </a:extLst>
          </p:cNvPr>
          <p:cNvSpPr>
            <a:spLocks noGrp="1"/>
          </p:cNvSpPr>
          <p:nvPr>
            <p:ph type="title"/>
          </p:nvPr>
        </p:nvSpPr>
        <p:spPr>
          <a:xfrm>
            <a:off x="1193259" y="1961920"/>
            <a:ext cx="9805481" cy="2571169"/>
          </a:xfrm>
        </p:spPr>
        <p:txBody>
          <a:bodyPr>
            <a:normAutofit/>
          </a:bodyPr>
          <a:lstStyle>
            <a:lvl1pPr algn="ctr">
              <a:defRPr sz="5000" b="1" i="0" baseline="0">
                <a:solidFill>
                  <a:schemeClr val="tx1"/>
                </a:solidFill>
                <a:latin typeface="Century Gothic" panose="020B050202020202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07B36259-4549-364E-A801-7375F57A4170}"/>
              </a:ext>
            </a:extLst>
          </p:cNvPr>
          <p:cNvPicPr>
            <a:picLocks noChangeAspect="1"/>
          </p:cNvPicPr>
          <p:nvPr userDrawn="1"/>
        </p:nvPicPr>
        <p:blipFill>
          <a:blip r:embed="rId2"/>
          <a:stretch>
            <a:fillRect/>
          </a:stretch>
        </p:blipFill>
        <p:spPr>
          <a:xfrm>
            <a:off x="316146" y="5269546"/>
            <a:ext cx="2816159" cy="1322741"/>
          </a:xfrm>
          <a:prstGeom prst="rect">
            <a:avLst/>
          </a:prstGeom>
        </p:spPr>
      </p:pic>
      <p:pic>
        <p:nvPicPr>
          <p:cNvPr id="9" name="Picture 8">
            <a:extLst>
              <a:ext uri="{FF2B5EF4-FFF2-40B4-BE49-F238E27FC236}">
                <a16:creationId xmlns:a16="http://schemas.microsoft.com/office/drawing/2014/main" id="{6D8AFF19-7770-B047-9F22-349560C02F9B}"/>
              </a:ext>
            </a:extLst>
          </p:cNvPr>
          <p:cNvPicPr>
            <a:picLocks noChangeAspect="1"/>
          </p:cNvPicPr>
          <p:nvPr userDrawn="1"/>
        </p:nvPicPr>
        <p:blipFill>
          <a:blip r:embed="rId3"/>
          <a:stretch>
            <a:fillRect/>
          </a:stretch>
        </p:blipFill>
        <p:spPr>
          <a:xfrm>
            <a:off x="9836085" y="5660621"/>
            <a:ext cx="1798195" cy="691613"/>
          </a:xfrm>
          <a:prstGeom prst="rect">
            <a:avLst/>
          </a:prstGeom>
        </p:spPr>
      </p:pic>
    </p:spTree>
    <p:extLst>
      <p:ext uri="{BB962C8B-B14F-4D97-AF65-F5344CB8AC3E}">
        <p14:creationId xmlns:p14="http://schemas.microsoft.com/office/powerpoint/2010/main" val="4143204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AA9354-1285-9D40-9312-399A7A8E4375}"/>
              </a:ext>
            </a:extLst>
          </p:cNvPr>
          <p:cNvSpPr>
            <a:spLocks noGrp="1"/>
          </p:cNvSpPr>
          <p:nvPr>
            <p:ph type="pic" sz="quarter" idx="11"/>
          </p:nvPr>
        </p:nvSpPr>
        <p:spPr>
          <a:xfrm>
            <a:off x="0" y="0"/>
            <a:ext cx="12192000" cy="6107113"/>
          </a:xfrm>
        </p:spPr>
        <p:txBody>
          <a:bodyPr/>
          <a:lstStyle/>
          <a:p>
            <a:r>
              <a:rPr lang="en-US"/>
              <a:t>Click icon to add picture</a:t>
            </a:r>
          </a:p>
        </p:txBody>
      </p:sp>
      <p:sp>
        <p:nvSpPr>
          <p:cNvPr id="10" name="Rounded Rectangle 9">
            <a:extLst>
              <a:ext uri="{FF2B5EF4-FFF2-40B4-BE49-F238E27FC236}">
                <a16:creationId xmlns:a16="http://schemas.microsoft.com/office/drawing/2014/main" id="{376259FF-1D1C-7842-862F-B18AC6E6ECFF}"/>
              </a:ext>
            </a:extLst>
          </p:cNvPr>
          <p:cNvSpPr/>
          <p:nvPr userDrawn="1"/>
        </p:nvSpPr>
        <p:spPr>
          <a:xfrm>
            <a:off x="374143" y="495946"/>
            <a:ext cx="4912965" cy="5238425"/>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603296" y="2458995"/>
            <a:ext cx="4480921" cy="2953263"/>
          </a:xfrm>
        </p:spPr>
        <p:txBody>
          <a:bodyPr/>
          <a:lstStyle>
            <a:lvl1pPr algn="l">
              <a:defRPr baseline="0">
                <a:solidFill>
                  <a:schemeClr val="bg1"/>
                </a:solidFill>
              </a:defRPr>
            </a:lvl1pPr>
            <a:lvl2pPr algn="l">
              <a:defRPr baseline="0">
                <a:solidFill>
                  <a:schemeClr val="bg1"/>
                </a:solidFill>
              </a:defRPr>
            </a:lvl2pPr>
            <a:lvl3pPr algn="l">
              <a:defRPr baseline="0">
                <a:solidFill>
                  <a:schemeClr val="bg1"/>
                </a:solidFill>
              </a:defRPr>
            </a:lvl3pPr>
            <a:lvl4pPr algn="l">
              <a:defRPr baseline="0">
                <a:solidFill>
                  <a:schemeClr val="bg1"/>
                </a:solidFill>
              </a:defRPr>
            </a:lvl4pPr>
            <a:lvl5pPr algn="l">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53EE5891-24F8-2C40-84A0-071FBA389106}"/>
              </a:ext>
            </a:extLst>
          </p:cNvPr>
          <p:cNvSpPr>
            <a:spLocks noGrp="1"/>
          </p:cNvSpPr>
          <p:nvPr>
            <p:ph type="title"/>
          </p:nvPr>
        </p:nvSpPr>
        <p:spPr>
          <a:xfrm>
            <a:off x="604259" y="997388"/>
            <a:ext cx="4452731" cy="1198163"/>
          </a:xfrm>
        </p:spPr>
        <p:txBody>
          <a:bodyPr>
            <a:normAutofit/>
          </a:bodyPr>
          <a:lstStyle>
            <a:lvl1pPr algn="ctr">
              <a:defRPr sz="3800"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0103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3340F3-A923-5B47-80DA-2D6DBF19D3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23" y="0"/>
            <a:ext cx="12180232" cy="6858000"/>
          </a:xfrm>
          <a:prstGeom prst="rect">
            <a:avLst/>
          </a:prstGeom>
        </p:spPr>
      </p:pic>
    </p:spTree>
    <p:extLst>
      <p:ext uri="{BB962C8B-B14F-4D97-AF65-F5344CB8AC3E}">
        <p14:creationId xmlns:p14="http://schemas.microsoft.com/office/powerpoint/2010/main" val="870123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4563CE-A639-6049-AB89-5415D6B08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6A4300B6-EC4A-F64E-B86C-B9F3A0191314}"/>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987D400C-D76B-B340-838D-8D2119AD602F}"/>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9" name="Footer Placeholder 8">
            <a:extLst>
              <a:ext uri="{FF2B5EF4-FFF2-40B4-BE49-F238E27FC236}">
                <a16:creationId xmlns:a16="http://schemas.microsoft.com/office/drawing/2014/main" id="{0A92B6A3-E617-9F43-AE6B-20B9F95081F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A6F20D36-8959-764D-873C-ED5DBAFD5AA5}"/>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2370271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F407-7948-BF44-8923-10F22139214D}"/>
              </a:ext>
            </a:extLst>
          </p:cNvPr>
          <p:cNvSpPr>
            <a:spLocks noGrp="1"/>
          </p:cNvSpPr>
          <p:nvPr>
            <p:ph type="title"/>
          </p:nvPr>
        </p:nvSpPr>
        <p:spPr>
          <a:xfrm>
            <a:off x="831850" y="106718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27A1FE-3D7D-FA4F-A78F-15429BBC6FCB}"/>
              </a:ext>
            </a:extLst>
          </p:cNvPr>
          <p:cNvSpPr>
            <a:spLocks noGrp="1"/>
          </p:cNvSpPr>
          <p:nvPr>
            <p:ph type="body" idx="1"/>
          </p:nvPr>
        </p:nvSpPr>
        <p:spPr>
          <a:xfrm>
            <a:off x="831850" y="429062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170AEF-B2C2-4743-9E36-1B740C9039D6}"/>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5" name="Footer Placeholder 4">
            <a:extLst>
              <a:ext uri="{FF2B5EF4-FFF2-40B4-BE49-F238E27FC236}">
                <a16:creationId xmlns:a16="http://schemas.microsoft.com/office/drawing/2014/main" id="{CC0EB982-A4B2-3540-8713-EE281843B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D1B4B-BAFF-1B45-990F-F957C0FB2B97}"/>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3093756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8BB-9E8A-114C-AA5C-2B04A5497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3779F-78E7-DC44-BB40-8A9F10182FEC}"/>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4" name="Footer Placeholder 3">
            <a:extLst>
              <a:ext uri="{FF2B5EF4-FFF2-40B4-BE49-F238E27FC236}">
                <a16:creationId xmlns:a16="http://schemas.microsoft.com/office/drawing/2014/main" id="{2B0EC5FE-E882-A349-A1DE-6D583B5084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CD38D3-20A3-4C46-B429-EA98D5D5FD54}"/>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3316656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1F99-1704-2B46-8AB6-46957BD39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3050E-653C-E443-A005-45426562FE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A75147C-5497-8C4A-9C13-0287BD051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4586F-FD55-7642-9E8C-7C17A7560F51}"/>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6" name="Footer Placeholder 5">
            <a:extLst>
              <a:ext uri="{FF2B5EF4-FFF2-40B4-BE49-F238E27FC236}">
                <a16:creationId xmlns:a16="http://schemas.microsoft.com/office/drawing/2014/main" id="{456B1632-5861-2541-A6D4-9D6129D2F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3F098-543A-7C43-A2CE-384A72034D7E}"/>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4071993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4798D1-01AF-3142-AFC0-CB79E06D9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4" name="Date Placeholder 3">
            <a:extLst>
              <a:ext uri="{FF2B5EF4-FFF2-40B4-BE49-F238E27FC236}">
                <a16:creationId xmlns:a16="http://schemas.microsoft.com/office/drawing/2014/main" id="{38EA3B39-CAA9-1647-942D-D6A91933F3DF}"/>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5" name="Footer Placeholder 4">
            <a:extLst>
              <a:ext uri="{FF2B5EF4-FFF2-40B4-BE49-F238E27FC236}">
                <a16:creationId xmlns:a16="http://schemas.microsoft.com/office/drawing/2014/main" id="{CA819F77-C7A7-B842-A181-5BB52DC97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10AA6-57F2-B643-B862-42ED224E9683}"/>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172158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8BCE-B033-B84C-90A3-E97683630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2C1753-E97D-7F4F-AD69-23E8B536A9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C4BD6-3DD1-5847-8020-F7714CF1CC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E3A5E5-0DF7-724C-A910-61C9BFF624B3}"/>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6" name="Footer Placeholder 5">
            <a:extLst>
              <a:ext uri="{FF2B5EF4-FFF2-40B4-BE49-F238E27FC236}">
                <a16:creationId xmlns:a16="http://schemas.microsoft.com/office/drawing/2014/main" id="{0EA9692C-153D-264D-850D-4ED269711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FE5D9-37AC-B049-965E-8B845895516B}"/>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403815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8BCE-B033-B84C-90A3-E97683630796}"/>
              </a:ext>
            </a:extLst>
          </p:cNvPr>
          <p:cNvSpPr>
            <a:spLocks noGrp="1"/>
          </p:cNvSpPr>
          <p:nvPr>
            <p:ph type="title"/>
          </p:nvPr>
        </p:nvSpPr>
        <p:spPr>
          <a:xfrm>
            <a:off x="838200" y="365126"/>
            <a:ext cx="10515600" cy="718608"/>
          </a:xfrm>
        </p:spPr>
        <p:txBody>
          <a:bodyPr/>
          <a:lstStyle>
            <a:lvl1pPr>
              <a:defRPr baseline="0">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2C1753-E97D-7F4F-AD69-23E8B536A927}"/>
              </a:ext>
            </a:extLst>
          </p:cNvPr>
          <p:cNvSpPr>
            <a:spLocks noGrp="1"/>
          </p:cNvSpPr>
          <p:nvPr>
            <p:ph sz="half" idx="1"/>
          </p:nvPr>
        </p:nvSpPr>
        <p:spPr>
          <a:xfrm>
            <a:off x="838200" y="1419225"/>
            <a:ext cx="3378200" cy="4351338"/>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31E3A5E5-0DF7-724C-A910-61C9BFF624B3}"/>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6" name="Footer Placeholder 5">
            <a:extLst>
              <a:ext uri="{FF2B5EF4-FFF2-40B4-BE49-F238E27FC236}">
                <a16:creationId xmlns:a16="http://schemas.microsoft.com/office/drawing/2014/main" id="{0EA9692C-153D-264D-850D-4ED269711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FE5D9-37AC-B049-965E-8B845895516B}"/>
              </a:ext>
            </a:extLst>
          </p:cNvPr>
          <p:cNvSpPr>
            <a:spLocks noGrp="1"/>
          </p:cNvSpPr>
          <p:nvPr>
            <p:ph type="sldNum" sz="quarter" idx="12"/>
          </p:nvPr>
        </p:nvSpPr>
        <p:spPr/>
        <p:txBody>
          <a:bodyPr/>
          <a:lstStyle/>
          <a:p>
            <a:fld id="{6751CF1F-ED60-2148-B8CE-00040DCE5054}" type="slidenum">
              <a:rPr lang="en-US" smtClean="0"/>
              <a:t>‹#›</a:t>
            </a:fld>
            <a:endParaRPr lang="en-US"/>
          </a:p>
        </p:txBody>
      </p:sp>
      <p:sp>
        <p:nvSpPr>
          <p:cNvPr id="8" name="Content Placeholder 2">
            <a:extLst>
              <a:ext uri="{FF2B5EF4-FFF2-40B4-BE49-F238E27FC236}">
                <a16:creationId xmlns:a16="http://schemas.microsoft.com/office/drawing/2014/main" id="{998C520C-39C7-0747-B165-0490540927B5}"/>
              </a:ext>
            </a:extLst>
          </p:cNvPr>
          <p:cNvSpPr>
            <a:spLocks noGrp="1"/>
          </p:cNvSpPr>
          <p:nvPr>
            <p:ph sz="half" idx="13"/>
          </p:nvPr>
        </p:nvSpPr>
        <p:spPr>
          <a:xfrm>
            <a:off x="4428067" y="1419225"/>
            <a:ext cx="3378200" cy="4351338"/>
          </a:xfrm>
        </p:spPr>
        <p:txBody>
          <a:bodyPr/>
          <a:lstStyle>
            <a:lvl1pPr marL="0" indent="0">
              <a:buNone/>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41D1F702-FDDF-814C-8627-617ADE00D800}"/>
              </a:ext>
            </a:extLst>
          </p:cNvPr>
          <p:cNvSpPr>
            <a:spLocks noGrp="1"/>
          </p:cNvSpPr>
          <p:nvPr>
            <p:ph sz="half" idx="14"/>
          </p:nvPr>
        </p:nvSpPr>
        <p:spPr>
          <a:xfrm>
            <a:off x="8017934" y="1419225"/>
            <a:ext cx="3378200" cy="435133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83816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B58D-994F-BE49-8E62-6E29A35409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856BDB-6632-2B4C-85FB-E61B4E1DFC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D852C-A887-5D4C-82B4-B9BE515583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5979AB-F31E-A84F-AA10-CE8C2BEDD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89E9A5-8387-3548-B4E4-FB001ED21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81ADA1-37CF-4A4E-8504-51FA9CCE1F7D}"/>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8" name="Footer Placeholder 7">
            <a:extLst>
              <a:ext uri="{FF2B5EF4-FFF2-40B4-BE49-F238E27FC236}">
                <a16:creationId xmlns:a16="http://schemas.microsoft.com/office/drawing/2014/main" id="{58259D77-11BC-6C43-816C-BBEC23BFB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B5EFF2-D80E-4643-9A94-382F08358A49}"/>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319391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21D4-DAD9-CC48-BBCF-DCF55816F6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FC7AA-E236-C548-BDF5-202E48BF4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229200-9576-2D4F-BF2B-AEC6A40B3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7326A-3280-2A4C-814E-674479BFE8A2}"/>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6" name="Footer Placeholder 5">
            <a:extLst>
              <a:ext uri="{FF2B5EF4-FFF2-40B4-BE49-F238E27FC236}">
                <a16:creationId xmlns:a16="http://schemas.microsoft.com/office/drawing/2014/main" id="{C9A91CB5-21F2-9640-9FC9-8108172E9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640BF-A581-FA43-91B5-D000D9589937}"/>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106393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420687" y="224449"/>
            <a:ext cx="10933113" cy="1325563"/>
          </a:xfrm>
        </p:spPr>
        <p:txBody>
          <a:bodyPr/>
          <a:lstStyle/>
          <a:p>
            <a:r>
              <a:rPr lang="en-US"/>
              <a:t>Click to edit Master title style</a:t>
            </a:r>
          </a:p>
        </p:txBody>
      </p:sp>
      <p:sp>
        <p:nvSpPr>
          <p:cNvPr id="4" name="Date Placeholder 3">
            <a:extLst>
              <a:ext uri="{FF2B5EF4-FFF2-40B4-BE49-F238E27FC236}">
                <a16:creationId xmlns:a16="http://schemas.microsoft.com/office/drawing/2014/main" id="{D38EFB08-0115-D442-A867-AFACA1BB0535}"/>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5" name="Footer Placeholder 4">
            <a:extLst>
              <a:ext uri="{FF2B5EF4-FFF2-40B4-BE49-F238E27FC236}">
                <a16:creationId xmlns:a16="http://schemas.microsoft.com/office/drawing/2014/main" id="{167CAE9D-56AC-DB4D-B3D1-9671DBAD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B0B5-5B9B-D74B-8588-470DEFBF9753}"/>
              </a:ext>
            </a:extLst>
          </p:cNvPr>
          <p:cNvSpPr>
            <a:spLocks noGrp="1"/>
          </p:cNvSpPr>
          <p:nvPr>
            <p:ph type="sldNum" sz="quarter" idx="12"/>
          </p:nvPr>
        </p:nvSpPr>
        <p:spPr/>
        <p:txBody>
          <a:bodyPr/>
          <a:lstStyle/>
          <a:p>
            <a:fld id="{6751CF1F-ED60-2148-B8CE-00040DCE5054}" type="slidenum">
              <a:rPr lang="en-US" smtClean="0"/>
              <a:t>‹#›</a:t>
            </a:fld>
            <a:endParaRPr lang="en-US"/>
          </a:p>
        </p:txBody>
      </p:sp>
      <p:graphicFrame>
        <p:nvGraphicFramePr>
          <p:cNvPr id="7" name="Chart 6" title="Gross Revenue Placeholder Chart">
            <a:extLst>
              <a:ext uri="{FF2B5EF4-FFF2-40B4-BE49-F238E27FC236}">
                <a16:creationId xmlns:a16="http://schemas.microsoft.com/office/drawing/2014/main" id="{5C4BE7B9-C43B-3F41-A458-7E720B46CC23}"/>
              </a:ext>
            </a:extLst>
          </p:cNvPr>
          <p:cNvGraphicFramePr/>
          <p:nvPr userDrawn="1">
            <p:extLst>
              <p:ext uri="{D42A27DB-BD31-4B8C-83A1-F6EECF244321}">
                <p14:modId xmlns:p14="http://schemas.microsoft.com/office/powerpoint/2010/main" val="3393490547"/>
              </p:ext>
            </p:extLst>
          </p:nvPr>
        </p:nvGraphicFramePr>
        <p:xfrm>
          <a:off x="431800" y="1520054"/>
          <a:ext cx="3389313" cy="4444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title="Gross Revenue Placeholder Chart">
            <a:extLst>
              <a:ext uri="{FF2B5EF4-FFF2-40B4-BE49-F238E27FC236}">
                <a16:creationId xmlns:a16="http://schemas.microsoft.com/office/drawing/2014/main" id="{69407D7E-E858-4548-A15A-2A9E361B6FD0}"/>
              </a:ext>
            </a:extLst>
          </p:cNvPr>
          <p:cNvGraphicFramePr/>
          <p:nvPr userDrawn="1">
            <p:extLst>
              <p:ext uri="{D42A27DB-BD31-4B8C-83A1-F6EECF244321}">
                <p14:modId xmlns:p14="http://schemas.microsoft.com/office/powerpoint/2010/main" val="2553803564"/>
              </p:ext>
            </p:extLst>
          </p:nvPr>
        </p:nvGraphicFramePr>
        <p:xfrm>
          <a:off x="4406900" y="1520054"/>
          <a:ext cx="3389313" cy="4444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title="Gross Revenue Placeholder Chart">
            <a:extLst>
              <a:ext uri="{FF2B5EF4-FFF2-40B4-BE49-F238E27FC236}">
                <a16:creationId xmlns:a16="http://schemas.microsoft.com/office/drawing/2014/main" id="{744C44FF-C5CC-5748-8478-79DC83ABFC25}"/>
              </a:ext>
            </a:extLst>
          </p:cNvPr>
          <p:cNvGraphicFramePr/>
          <p:nvPr userDrawn="1">
            <p:extLst>
              <p:ext uri="{D42A27DB-BD31-4B8C-83A1-F6EECF244321}">
                <p14:modId xmlns:p14="http://schemas.microsoft.com/office/powerpoint/2010/main" val="2021364497"/>
              </p:ext>
            </p:extLst>
          </p:nvPr>
        </p:nvGraphicFramePr>
        <p:xfrm>
          <a:off x="8382000" y="1520054"/>
          <a:ext cx="3389313" cy="4444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132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368605" y="205399"/>
            <a:ext cx="11454790" cy="1147151"/>
          </a:xfrm>
        </p:spPr>
        <p:txBody>
          <a:bodyPr/>
          <a:lstStyle>
            <a:lvl1pPr algn="ct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D38EFB08-0115-D442-A867-AFACA1BB0535}"/>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5" name="Footer Placeholder 4">
            <a:extLst>
              <a:ext uri="{FF2B5EF4-FFF2-40B4-BE49-F238E27FC236}">
                <a16:creationId xmlns:a16="http://schemas.microsoft.com/office/drawing/2014/main" id="{167CAE9D-56AC-DB4D-B3D1-9671DBAD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B0B5-5B9B-D74B-8588-470DEFBF9753}"/>
              </a:ext>
            </a:extLst>
          </p:cNvPr>
          <p:cNvSpPr>
            <a:spLocks noGrp="1"/>
          </p:cNvSpPr>
          <p:nvPr>
            <p:ph type="sldNum" sz="quarter" idx="12"/>
          </p:nvPr>
        </p:nvSpPr>
        <p:spPr/>
        <p:txBody>
          <a:bodyPr/>
          <a:lstStyle/>
          <a:p>
            <a:fld id="{6751CF1F-ED60-2148-B8CE-00040DCE5054}" type="slidenum">
              <a:rPr lang="en-US" smtClean="0"/>
              <a:t>‹#›</a:t>
            </a:fld>
            <a:endParaRPr lang="en-US"/>
          </a:p>
        </p:txBody>
      </p:sp>
      <p:sp>
        <p:nvSpPr>
          <p:cNvPr id="10" name="Chart Placeholder 9">
            <a:extLst>
              <a:ext uri="{FF2B5EF4-FFF2-40B4-BE49-F238E27FC236}">
                <a16:creationId xmlns:a16="http://schemas.microsoft.com/office/drawing/2014/main" id="{BAE01858-2BE4-4E4A-B79C-CC3E18C4B5D3}"/>
              </a:ext>
            </a:extLst>
          </p:cNvPr>
          <p:cNvSpPr>
            <a:spLocks noGrp="1"/>
          </p:cNvSpPr>
          <p:nvPr>
            <p:ph type="chart" sz="quarter" idx="13"/>
          </p:nvPr>
        </p:nvSpPr>
        <p:spPr>
          <a:xfrm>
            <a:off x="838200" y="1535113"/>
            <a:ext cx="3259748" cy="4456112"/>
          </a:xfrm>
        </p:spPr>
        <p:txBody>
          <a:bodyPr/>
          <a:lstStyle/>
          <a:p>
            <a:r>
              <a:rPr lang="en-US"/>
              <a:t>Click icon to add chart</a:t>
            </a:r>
          </a:p>
        </p:txBody>
      </p:sp>
      <p:sp>
        <p:nvSpPr>
          <p:cNvPr id="11" name="Chart Placeholder 9">
            <a:extLst>
              <a:ext uri="{FF2B5EF4-FFF2-40B4-BE49-F238E27FC236}">
                <a16:creationId xmlns:a16="http://schemas.microsoft.com/office/drawing/2014/main" id="{BFC06802-478D-F64F-871D-3CC1B523B580}"/>
              </a:ext>
            </a:extLst>
          </p:cNvPr>
          <p:cNvSpPr>
            <a:spLocks noGrp="1"/>
          </p:cNvSpPr>
          <p:nvPr>
            <p:ph type="chart" sz="quarter" idx="14"/>
          </p:nvPr>
        </p:nvSpPr>
        <p:spPr>
          <a:xfrm>
            <a:off x="4402015" y="1535113"/>
            <a:ext cx="3259748" cy="4456112"/>
          </a:xfrm>
        </p:spPr>
        <p:txBody>
          <a:bodyPr/>
          <a:lstStyle/>
          <a:p>
            <a:r>
              <a:rPr lang="en-US"/>
              <a:t>Click icon to add chart</a:t>
            </a:r>
          </a:p>
        </p:txBody>
      </p:sp>
      <p:sp>
        <p:nvSpPr>
          <p:cNvPr id="12" name="Chart Placeholder 9">
            <a:extLst>
              <a:ext uri="{FF2B5EF4-FFF2-40B4-BE49-F238E27FC236}">
                <a16:creationId xmlns:a16="http://schemas.microsoft.com/office/drawing/2014/main" id="{9B4DD5EB-70B3-104A-BD37-2C609D22EEE6}"/>
              </a:ext>
            </a:extLst>
          </p:cNvPr>
          <p:cNvSpPr>
            <a:spLocks noGrp="1"/>
          </p:cNvSpPr>
          <p:nvPr>
            <p:ph type="chart" sz="quarter" idx="15"/>
          </p:nvPr>
        </p:nvSpPr>
        <p:spPr>
          <a:xfrm>
            <a:off x="7965830" y="1535113"/>
            <a:ext cx="3259748" cy="4456112"/>
          </a:xfrm>
        </p:spPr>
        <p:txBody>
          <a:bodyPr/>
          <a:lstStyle/>
          <a:p>
            <a:r>
              <a:rPr lang="en-US"/>
              <a:t>Click icon to add chart</a:t>
            </a:r>
          </a:p>
        </p:txBody>
      </p:sp>
    </p:spTree>
    <p:extLst>
      <p:ext uri="{BB962C8B-B14F-4D97-AF65-F5344CB8AC3E}">
        <p14:creationId xmlns:p14="http://schemas.microsoft.com/office/powerpoint/2010/main" val="1422380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437322" y="365125"/>
            <a:ext cx="5327374" cy="1325563"/>
          </a:xfrm>
        </p:spPr>
        <p:txBody>
          <a:bodyPr>
            <a:normAutofit/>
          </a:bodyPr>
          <a:lstStyle>
            <a:lvl1pPr>
              <a:defRPr sz="4000" b="1" i="0" baseline="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437322" y="1825625"/>
            <a:ext cx="5327374" cy="4187549"/>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38EFB08-0115-D442-A867-AFACA1BB0535}"/>
              </a:ext>
            </a:extLst>
          </p:cNvPr>
          <p:cNvSpPr>
            <a:spLocks noGrp="1"/>
          </p:cNvSpPr>
          <p:nvPr>
            <p:ph type="dt" sz="half" idx="10"/>
          </p:nvPr>
        </p:nvSpPr>
        <p:spPr/>
        <p:txBody>
          <a:bodyPr/>
          <a:lstStyle/>
          <a:p>
            <a:fld id="{398F5ED3-6F20-B040-9B4B-AF35E038CA7F}" type="datetimeFigureOut">
              <a:rPr lang="en-US" smtClean="0"/>
              <a:t>11/16/2022</a:t>
            </a:fld>
            <a:endParaRPr lang="en-US"/>
          </a:p>
        </p:txBody>
      </p:sp>
      <p:sp>
        <p:nvSpPr>
          <p:cNvPr id="5" name="Footer Placeholder 4">
            <a:extLst>
              <a:ext uri="{FF2B5EF4-FFF2-40B4-BE49-F238E27FC236}">
                <a16:creationId xmlns:a16="http://schemas.microsoft.com/office/drawing/2014/main" id="{167CAE9D-56AC-DB4D-B3D1-9671DBAD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B0B5-5B9B-D74B-8588-470DEFBF9753}"/>
              </a:ext>
            </a:extLst>
          </p:cNvPr>
          <p:cNvSpPr>
            <a:spLocks noGrp="1"/>
          </p:cNvSpPr>
          <p:nvPr>
            <p:ph type="sldNum" sz="quarter" idx="12"/>
          </p:nvPr>
        </p:nvSpPr>
        <p:spPr/>
        <p:txBody>
          <a:bodyPr/>
          <a:lstStyle/>
          <a:p>
            <a:fld id="{6751CF1F-ED60-2148-B8CE-00040DCE5054}" type="slidenum">
              <a:rPr lang="en-US" smtClean="0"/>
              <a:t>‹#›</a:t>
            </a:fld>
            <a:endParaRPr lang="en-US"/>
          </a:p>
        </p:txBody>
      </p:sp>
      <p:pic>
        <p:nvPicPr>
          <p:cNvPr id="11" name="Picture 10" descr="A group of people standing next to a person&#10;&#10;Description automatically generated">
            <a:extLst>
              <a:ext uri="{FF2B5EF4-FFF2-40B4-BE49-F238E27FC236}">
                <a16:creationId xmlns:a16="http://schemas.microsoft.com/office/drawing/2014/main" id="{D66AF3AA-1679-9249-9982-83559DC46D15}"/>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6019799" y="0"/>
            <a:ext cx="6172201" cy="6102221"/>
          </a:xfrm>
          <a:prstGeom prst="rect">
            <a:avLst/>
          </a:prstGeom>
        </p:spPr>
      </p:pic>
    </p:spTree>
    <p:extLst>
      <p:ext uri="{BB962C8B-B14F-4D97-AF65-F5344CB8AC3E}">
        <p14:creationId xmlns:p14="http://schemas.microsoft.com/office/powerpoint/2010/main" val="185571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tif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E931C-CC38-1048-A708-9AE88D679B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D702072-8FAE-8D43-B3E9-39B44B3B5B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18E710-E0BD-7441-8339-C310A48E5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F5ED3-6F20-B040-9B4B-AF35E038CA7F}" type="datetimeFigureOut">
              <a:rPr lang="en-US" smtClean="0"/>
              <a:t>11/16/2022</a:t>
            </a:fld>
            <a:endParaRPr lang="en-US"/>
          </a:p>
        </p:txBody>
      </p:sp>
      <p:sp>
        <p:nvSpPr>
          <p:cNvPr id="5" name="Footer Placeholder 4">
            <a:extLst>
              <a:ext uri="{FF2B5EF4-FFF2-40B4-BE49-F238E27FC236}">
                <a16:creationId xmlns:a16="http://schemas.microsoft.com/office/drawing/2014/main" id="{54F3791F-8B5F-4948-A282-B5A785CB3D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F6617-B429-4640-8262-44043ED11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1CF1F-ED60-2148-B8CE-00040DCE5054}" type="slidenum">
              <a:rPr lang="en-US" smtClean="0"/>
              <a:t>‹#›</a:t>
            </a:fld>
            <a:endParaRPr lang="en-US"/>
          </a:p>
        </p:txBody>
      </p:sp>
      <p:pic>
        <p:nvPicPr>
          <p:cNvPr id="11" name="Picture 10">
            <a:extLst>
              <a:ext uri="{FF2B5EF4-FFF2-40B4-BE49-F238E27FC236}">
                <a16:creationId xmlns:a16="http://schemas.microsoft.com/office/drawing/2014/main" id="{5C8A2B13-B4C1-0840-B2E0-F8FEEC3291AC}"/>
              </a:ext>
            </a:extLst>
          </p:cNvPr>
          <p:cNvPicPr>
            <a:picLocks noChangeAspect="1"/>
          </p:cNvPicPr>
          <p:nvPr userDrawn="1"/>
        </p:nvPicPr>
        <p:blipFill>
          <a:blip r:embed="rId28"/>
          <a:stretch>
            <a:fillRect/>
          </a:stretch>
        </p:blipFill>
        <p:spPr>
          <a:xfrm>
            <a:off x="0" y="6094644"/>
            <a:ext cx="12192000" cy="763356"/>
          </a:xfrm>
          <a:prstGeom prst="rect">
            <a:avLst/>
          </a:prstGeom>
        </p:spPr>
      </p:pic>
      <p:pic>
        <p:nvPicPr>
          <p:cNvPr id="12" name="Picture 11" descr="A close up of text on a black background&#10;&#10;Description automatically generated">
            <a:extLst>
              <a:ext uri="{FF2B5EF4-FFF2-40B4-BE49-F238E27FC236}">
                <a16:creationId xmlns:a16="http://schemas.microsoft.com/office/drawing/2014/main" id="{5730B299-41F5-2047-8353-EAE7CCBF05AE}"/>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982325" y="6252050"/>
            <a:ext cx="1039064" cy="444019"/>
          </a:xfrm>
          <a:prstGeom prst="rect">
            <a:avLst/>
          </a:prstGeom>
        </p:spPr>
      </p:pic>
      <p:sp>
        <p:nvSpPr>
          <p:cNvPr id="13" name="Rectangle 12">
            <a:extLst>
              <a:ext uri="{FF2B5EF4-FFF2-40B4-BE49-F238E27FC236}">
                <a16:creationId xmlns:a16="http://schemas.microsoft.com/office/drawing/2014/main" id="{4D1D0CFC-F841-2F47-9FA3-F38FC2A92DCC}"/>
              </a:ext>
            </a:extLst>
          </p:cNvPr>
          <p:cNvSpPr/>
          <p:nvPr userDrawn="1"/>
        </p:nvSpPr>
        <p:spPr>
          <a:xfrm>
            <a:off x="170611" y="6288996"/>
            <a:ext cx="2373400" cy="369332"/>
          </a:xfrm>
          <a:prstGeom prst="rect">
            <a:avLst/>
          </a:prstGeom>
        </p:spPr>
        <p:txBody>
          <a:bodyPr wrap="square">
            <a:spAutoFit/>
          </a:bodyPr>
          <a:lstStyle/>
          <a:p>
            <a:r>
              <a:rPr lang="en-US" dirty="0" err="1">
                <a:solidFill>
                  <a:schemeClr val="bg1"/>
                </a:solidFill>
                <a:latin typeface="Futura Medium" panose="020B0602020204020303" pitchFamily="34" charset="-79"/>
                <a:cs typeface="Futura Medium" panose="020B0602020204020303" pitchFamily="34" charset="-79"/>
              </a:rPr>
              <a:t>NeighborWorks.org</a:t>
            </a:r>
            <a:endParaRPr lang="en-US"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4171048092"/>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652" r:id="rId3"/>
    <p:sldLayoutId id="2147483690" r:id="rId4"/>
    <p:sldLayoutId id="2147483653" r:id="rId5"/>
    <p:sldLayoutId id="2147483656" r:id="rId6"/>
    <p:sldLayoutId id="2147483650" r:id="rId7"/>
    <p:sldLayoutId id="2147483727" r:id="rId8"/>
    <p:sldLayoutId id="2147483712" r:id="rId9"/>
    <p:sldLayoutId id="2147483722" r:id="rId10"/>
    <p:sldLayoutId id="2147483713" r:id="rId11"/>
    <p:sldLayoutId id="2147483723" r:id="rId12"/>
    <p:sldLayoutId id="2147483714" r:id="rId13"/>
    <p:sldLayoutId id="2147483721" r:id="rId14"/>
    <p:sldLayoutId id="2147483715" r:id="rId15"/>
    <p:sldLayoutId id="2147483716" r:id="rId16"/>
    <p:sldLayoutId id="2147483717" r:id="rId17"/>
    <p:sldLayoutId id="2147483718" r:id="rId18"/>
    <p:sldLayoutId id="2147483725" r:id="rId19"/>
    <p:sldLayoutId id="2147483726" r:id="rId20"/>
    <p:sldLayoutId id="2147483720" r:id="rId21"/>
    <p:sldLayoutId id="2147483711" r:id="rId22"/>
    <p:sldLayoutId id="2147483651" r:id="rId23"/>
    <p:sldLayoutId id="2147483654" r:id="rId24"/>
    <p:sldLayoutId id="2147483657" r:id="rId25"/>
    <p:sldLayoutId id="2147483659" r:id="rId26"/>
  </p:sldLayoutIdLst>
  <p:txStyles>
    <p:titleStyle>
      <a:lvl1pPr algn="l" defTabSz="914400" rtl="0" eaLnBrk="1" latinLnBrk="0" hangingPunct="1">
        <a:lnSpc>
          <a:spcPct val="90000"/>
        </a:lnSpc>
        <a:spcBef>
          <a:spcPct val="0"/>
        </a:spcBef>
        <a:buNone/>
        <a:defRPr sz="4400" b="1" i="0" kern="1200" baseline="0">
          <a:solidFill>
            <a:schemeClr val="accent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eighborworks.org/Community/Rural" TargetMode="External"/><Relationship Id="rId2" Type="http://schemas.openxmlformats.org/officeDocument/2006/relationships/hyperlink" Target="https://www.neighborworks.org/Media-Center/Research" TargetMode="External"/><Relationship Id="rId1" Type="http://schemas.openxmlformats.org/officeDocument/2006/relationships/slideLayout" Target="../slideLayouts/slideLayout23.xml"/><Relationship Id="rId4" Type="http://schemas.openxmlformats.org/officeDocument/2006/relationships/hyperlink" Target="https://www.neighborworks.org/research/manufactured-housing-blueprint-for-affordability-community-impact"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C175F4-E4C0-8554-A0AC-8F09DDBD2CA2}"/>
              </a:ext>
            </a:extLst>
          </p:cNvPr>
          <p:cNvSpPr>
            <a:spLocks noGrp="1"/>
          </p:cNvSpPr>
          <p:nvPr>
            <p:ph type="title"/>
          </p:nvPr>
        </p:nvSpPr>
        <p:spPr/>
        <p:txBody>
          <a:bodyPr/>
          <a:lstStyle/>
          <a:p>
            <a:r>
              <a:rPr lang="en-US" dirty="0"/>
              <a:t>How to Use this PowerPoint presentation</a:t>
            </a:r>
          </a:p>
        </p:txBody>
      </p:sp>
      <p:sp>
        <p:nvSpPr>
          <p:cNvPr id="5" name="Text Placeholder 4">
            <a:extLst>
              <a:ext uri="{FF2B5EF4-FFF2-40B4-BE49-F238E27FC236}">
                <a16:creationId xmlns:a16="http://schemas.microsoft.com/office/drawing/2014/main" id="{91890F3C-8E46-F3DB-DF7C-B9263032240E}"/>
              </a:ext>
            </a:extLst>
          </p:cNvPr>
          <p:cNvSpPr>
            <a:spLocks noGrp="1"/>
          </p:cNvSpPr>
          <p:nvPr>
            <p:ph type="body" idx="1"/>
          </p:nvPr>
        </p:nvSpPr>
        <p:spPr/>
        <p:txBody>
          <a:bodyPr>
            <a:normAutofit fontScale="85000" lnSpcReduction="20000"/>
          </a:bodyPr>
          <a:lstStyle/>
          <a:p>
            <a:r>
              <a:rPr lang="en-US" dirty="0"/>
              <a:t>This PowerPoint presentation is part of "</a:t>
            </a:r>
            <a:r>
              <a:rPr lang="en-US" dirty="0">
                <a:hlinkClick r:id="rId2"/>
              </a:rPr>
              <a:t>Manufactured Housing: A Resource for Engaging Nonprofit Boards and Community Stakeholders</a:t>
            </a:r>
            <a:r>
              <a:rPr lang="en-US" dirty="0"/>
              <a:t>." Looking for another presentation or guide? </a:t>
            </a:r>
            <a:r>
              <a:rPr lang="en-US" dirty="0">
                <a:hlinkClick r:id="rId3"/>
              </a:rPr>
              <a:t>Visit our website</a:t>
            </a:r>
            <a:r>
              <a:rPr lang="en-US" dirty="0"/>
              <a:t>. </a:t>
            </a:r>
          </a:p>
          <a:p>
            <a:endParaRPr lang="en-US" dirty="0"/>
          </a:p>
          <a:p>
            <a:r>
              <a:rPr lang="en-US" dirty="0"/>
              <a:t>If you are still learning about manufactured housing, download </a:t>
            </a:r>
            <a:r>
              <a:rPr lang="en-US" dirty="0">
                <a:hlinkClick r:id="rId4"/>
              </a:rPr>
              <a:t>Manufactured Housing: Blueprint for Affordability and Community Impact</a:t>
            </a:r>
            <a:r>
              <a:rPr lang="en-US" dirty="0"/>
              <a:t>.</a:t>
            </a:r>
          </a:p>
        </p:txBody>
      </p:sp>
    </p:spTree>
    <p:extLst>
      <p:ext uri="{BB962C8B-B14F-4D97-AF65-F5344CB8AC3E}">
        <p14:creationId xmlns:p14="http://schemas.microsoft.com/office/powerpoint/2010/main" val="267944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EA8C54-498F-7ED2-6CC2-F92BFAE19A0D}"/>
              </a:ext>
            </a:extLst>
          </p:cNvPr>
          <p:cNvSpPr>
            <a:spLocks noGrp="1"/>
          </p:cNvSpPr>
          <p:nvPr>
            <p:ph type="title"/>
          </p:nvPr>
        </p:nvSpPr>
        <p:spPr>
          <a:xfrm>
            <a:off x="838200" y="365125"/>
            <a:ext cx="10515600" cy="1063625"/>
          </a:xfrm>
        </p:spPr>
        <p:txBody>
          <a:bodyPr vert="horz" lIns="91440" tIns="45720" rIns="91440" bIns="45720" rtlCol="0" anchor="ctr">
            <a:normAutofit/>
          </a:bodyPr>
          <a:lstStyle/>
          <a:p>
            <a:r>
              <a:rPr lang="en-US" sz="3600" b="1" i="0" kern="1200" baseline="0" dirty="0">
                <a:latin typeface="Century Gothic" panose="020B0502020202020204" pitchFamily="34" charset="0"/>
                <a:ea typeface="+mj-ea"/>
                <a:cs typeface="+mj-cs"/>
              </a:rPr>
              <a:t>Financing Options for Factory-Built Homes</a:t>
            </a:r>
          </a:p>
        </p:txBody>
      </p:sp>
      <p:sp>
        <p:nvSpPr>
          <p:cNvPr id="9" name="Rectangle 8">
            <a:extLst>
              <a:ext uri="{FF2B5EF4-FFF2-40B4-BE49-F238E27FC236}">
                <a16:creationId xmlns:a16="http://schemas.microsoft.com/office/drawing/2014/main" id="{19B6F9CC-774F-E130-32E9-29D21A4FE49D}"/>
              </a:ext>
            </a:extLst>
          </p:cNvPr>
          <p:cNvSpPr/>
          <p:nvPr/>
        </p:nvSpPr>
        <p:spPr>
          <a:xfrm>
            <a:off x="838200" y="1690689"/>
            <a:ext cx="10267950" cy="4310062"/>
          </a:xfrm>
          <a:prstGeom prst="rect">
            <a:avLst/>
          </a:prstGeom>
        </p:spPr>
        <p:txBody>
          <a:bodyPr vert="horz" lIns="91440" tIns="45720" rIns="91440" bIns="45720" rtlCol="0">
            <a:normAutofit/>
          </a:bodyPr>
          <a:lstStyle/>
          <a:p>
            <a:pPr indent="-228600">
              <a:lnSpc>
                <a:spcPct val="90000"/>
              </a:lnSpc>
              <a:spcBef>
                <a:spcPts val="600"/>
              </a:spcBef>
              <a:buFont typeface="Arial" panose="020B0604020202020204" pitchFamily="34" charset="0"/>
              <a:buChar char="•"/>
            </a:pPr>
            <a:endParaRPr lang="en-US" sz="1600" dirty="0">
              <a:latin typeface="Garamond" panose="02020404030301010803" pitchFamily="18" charset="0"/>
            </a:endParaRPr>
          </a:p>
        </p:txBody>
      </p:sp>
      <p:sp>
        <p:nvSpPr>
          <p:cNvPr id="8" name="Rectangle 7">
            <a:extLst>
              <a:ext uri="{FF2B5EF4-FFF2-40B4-BE49-F238E27FC236}">
                <a16:creationId xmlns:a16="http://schemas.microsoft.com/office/drawing/2014/main" id="{DC263189-0C02-4BE7-42EC-7840204D9BEE}"/>
              </a:ext>
            </a:extLst>
          </p:cNvPr>
          <p:cNvSpPr/>
          <p:nvPr/>
        </p:nvSpPr>
        <p:spPr>
          <a:xfrm>
            <a:off x="838200" y="3429000"/>
            <a:ext cx="10687050" cy="952500"/>
          </a:xfrm>
          <a:prstGeom prst="rect">
            <a:avLst/>
          </a:prstGeom>
        </p:spPr>
        <p:txBody>
          <a:bodyPr vert="horz" lIns="91440" tIns="45720" rIns="91440" bIns="45720" rtlCol="0">
            <a:normAutofit/>
          </a:bodyPr>
          <a:lstStyle/>
          <a:p>
            <a:pPr indent="-228600">
              <a:lnSpc>
                <a:spcPct val="90000"/>
              </a:lnSpc>
              <a:spcBef>
                <a:spcPts val="600"/>
              </a:spcBef>
              <a:buFont typeface="Arial" panose="020B0604020202020204" pitchFamily="34" charset="0"/>
              <a:buChar char="•"/>
            </a:pPr>
            <a:endParaRPr lang="en-US" sz="2800" dirty="0">
              <a:latin typeface="Garamond" panose="02020404030301010803" pitchFamily="18" charset="0"/>
            </a:endParaRPr>
          </a:p>
        </p:txBody>
      </p:sp>
      <p:sp>
        <p:nvSpPr>
          <p:cNvPr id="13" name="Rectangle 12">
            <a:extLst>
              <a:ext uri="{FF2B5EF4-FFF2-40B4-BE49-F238E27FC236}">
                <a16:creationId xmlns:a16="http://schemas.microsoft.com/office/drawing/2014/main" id="{5D03D301-2AEB-6889-BC82-D781AC3E7591}"/>
              </a:ext>
            </a:extLst>
          </p:cNvPr>
          <p:cNvSpPr/>
          <p:nvPr/>
        </p:nvSpPr>
        <p:spPr>
          <a:xfrm>
            <a:off x="628650" y="1473992"/>
            <a:ext cx="10687050" cy="3693319"/>
          </a:xfrm>
          <a:prstGeom prst="rect">
            <a:avLst/>
          </a:prstGeom>
        </p:spPr>
        <p:txBody>
          <a:bodyPr wrap="square">
            <a:spAutoFit/>
          </a:bodyPr>
          <a:lstStyle/>
          <a:p>
            <a:pPr marL="457200" indent="-457200">
              <a:lnSpc>
                <a:spcPct val="100000"/>
              </a:lnSpc>
              <a:spcBef>
                <a:spcPts val="600"/>
              </a:spcBef>
              <a:buFont typeface="Arial" panose="020B0604020202020204" pitchFamily="34" charset="0"/>
              <a:buChar char="•"/>
            </a:pPr>
            <a:r>
              <a:rPr lang="en-US" sz="3200" b="1" dirty="0">
                <a:latin typeface="Garamond" panose="02020404030301010803" pitchFamily="18" charset="0"/>
              </a:rPr>
              <a:t>Home-only/chattel loans </a:t>
            </a:r>
            <a:r>
              <a:rPr lang="en-US" sz="3200" dirty="0">
                <a:latin typeface="Garamond" panose="02020404030301010803" pitchFamily="18" charset="0"/>
              </a:rPr>
              <a:t>are personal property financing. The client will need land (own, lease, or rent).</a:t>
            </a:r>
          </a:p>
          <a:p>
            <a:pPr marL="457200" indent="-457200">
              <a:lnSpc>
                <a:spcPct val="100000"/>
              </a:lnSpc>
              <a:spcBef>
                <a:spcPts val="600"/>
              </a:spcBef>
              <a:buFont typeface="Arial" panose="020B0604020202020204" pitchFamily="34" charset="0"/>
              <a:buChar char="•"/>
            </a:pPr>
            <a:r>
              <a:rPr lang="en-US" sz="3200" b="1" dirty="0">
                <a:latin typeface="Garamond" panose="02020404030301010803" pitchFamily="18" charset="0"/>
              </a:rPr>
              <a:t>Mortgage (land-home) loans</a:t>
            </a:r>
            <a:r>
              <a:rPr lang="en-US" sz="3200" dirty="0">
                <a:latin typeface="Garamond" panose="02020404030301010803" pitchFamily="18" charset="0"/>
              </a:rPr>
              <a:t> are used when a factory-built home and land meet certain requirements and are purchased together as real property. </a:t>
            </a:r>
          </a:p>
          <a:p>
            <a:pPr marL="457200" indent="-457200">
              <a:lnSpc>
                <a:spcPct val="100000"/>
              </a:lnSpc>
              <a:spcBef>
                <a:spcPts val="600"/>
              </a:spcBef>
              <a:buFont typeface="Arial" panose="020B0604020202020204" pitchFamily="34" charset="0"/>
              <a:buChar char="•"/>
            </a:pPr>
            <a:r>
              <a:rPr lang="en-US" sz="3200" b="1" dirty="0">
                <a:latin typeface="Garamond" panose="02020404030301010803" pitchFamily="18" charset="0"/>
              </a:rPr>
              <a:t>Sources of financing: </a:t>
            </a:r>
            <a:r>
              <a:rPr lang="en-US" sz="3200" dirty="0">
                <a:latin typeface="Garamond" panose="02020404030301010803" pitchFamily="18" charset="0"/>
                <a:ea typeface="Calibri" panose="020F0502020204030204" pitchFamily="34" charset="0"/>
                <a:cs typeface="Times New Roman" panose="02020603050405020304" pitchFamily="18" charset="0"/>
              </a:rPr>
              <a:t>GSE, FHA, dealer, private lender, HFA, nonprofit)</a:t>
            </a:r>
            <a:endParaRPr lang="en-US" sz="3200" dirty="0">
              <a:latin typeface="Garamond" panose="02020404030301010803" pitchFamily="18" charset="0"/>
            </a:endParaRPr>
          </a:p>
        </p:txBody>
      </p:sp>
    </p:spTree>
    <p:extLst>
      <p:ext uri="{BB962C8B-B14F-4D97-AF65-F5344CB8AC3E}">
        <p14:creationId xmlns:p14="http://schemas.microsoft.com/office/powerpoint/2010/main" val="809861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a:bodyPr>
          <a:lstStyle/>
          <a:p>
            <a:r>
              <a:rPr lang="en-US" dirty="0"/>
              <a:t>Building Key Partnerships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838198" y="1419224"/>
            <a:ext cx="7432966" cy="4598803"/>
          </a:xfrm>
        </p:spPr>
        <p:txBody>
          <a:bodyPr>
            <a:normAutofit/>
          </a:bodyPr>
          <a:lstStyle/>
          <a:p>
            <a:pPr marL="457200" indent="-457200">
              <a:buFont typeface="Arial" panose="020B0604020202020204" pitchFamily="34" charset="0"/>
              <a:buChar char="•"/>
            </a:pPr>
            <a:r>
              <a:rPr lang="en-US" sz="3200" dirty="0"/>
              <a:t>Local Jurisdiction Planning and Officials</a:t>
            </a:r>
          </a:p>
          <a:p>
            <a:pPr marL="1143000" lvl="1" indent="-457200">
              <a:buFont typeface="Courier New" panose="02070309020205020404" pitchFamily="49" charset="0"/>
              <a:buChar char="o"/>
            </a:pPr>
            <a:r>
              <a:rPr lang="en-US" sz="2800" dirty="0"/>
              <a:t>Education on manufactured housing</a:t>
            </a:r>
          </a:p>
          <a:p>
            <a:pPr marL="1143000" lvl="1" indent="-457200">
              <a:buFont typeface="Courier New" panose="02070309020205020404" pitchFamily="49" charset="0"/>
              <a:buChar char="o"/>
            </a:pPr>
            <a:r>
              <a:rPr lang="en-US" sz="2800" dirty="0"/>
              <a:t>Planning meetings or roundtable discussions</a:t>
            </a:r>
          </a:p>
          <a:p>
            <a:pPr marL="457200" indent="-457200">
              <a:buFont typeface="Arial" panose="020B0604020202020204" pitchFamily="34" charset="0"/>
              <a:buChar char="•"/>
            </a:pPr>
            <a:r>
              <a:rPr lang="en-US" sz="3200" dirty="0"/>
              <a:t>Community Stakeholders</a:t>
            </a:r>
          </a:p>
          <a:p>
            <a:pPr marL="1143000" lvl="1" indent="-457200">
              <a:buFont typeface="Courier New" panose="02070309020205020404" pitchFamily="49" charset="0"/>
              <a:buChar char="o"/>
            </a:pPr>
            <a:r>
              <a:rPr lang="en-US" sz="2800" dirty="0"/>
              <a:t>Challenging NIMBY-ism</a:t>
            </a:r>
          </a:p>
          <a:p>
            <a:pPr marL="457200" indent="-457200">
              <a:buFont typeface="Arial" panose="020B0604020202020204" pitchFamily="34" charset="0"/>
              <a:buChar char="•"/>
            </a:pPr>
            <a:r>
              <a:rPr lang="en-US" sz="3200" dirty="0"/>
              <a:t>MH – Retailers and </a:t>
            </a:r>
            <a:r>
              <a:rPr lang="en-US" sz="3200" dirty="0" err="1"/>
              <a:t>anufacturers</a:t>
            </a:r>
            <a:endParaRPr lang="en-US" sz="3200" dirty="0"/>
          </a:p>
          <a:p>
            <a:pPr marL="457200" indent="-457200">
              <a:buFont typeface="Arial" panose="020B0604020202020204" pitchFamily="34" charset="0"/>
              <a:buChar char="•"/>
            </a:pPr>
            <a:r>
              <a:rPr lang="en-US" sz="3200" dirty="0"/>
              <a:t>MH lenders</a:t>
            </a:r>
          </a:p>
          <a:p>
            <a:pPr marL="457200" indent="-457200">
              <a:buFont typeface="Arial" panose="020B0604020202020204" pitchFamily="34" charset="0"/>
              <a:buChar char="•"/>
            </a:pPr>
            <a:r>
              <a:rPr lang="en-US" sz="3200" dirty="0"/>
              <a:t>Successful MH developer organizations</a:t>
            </a:r>
          </a:p>
          <a:p>
            <a:endParaRPr lang="en-US" dirty="0"/>
          </a:p>
        </p:txBody>
      </p:sp>
      <p:pic>
        <p:nvPicPr>
          <p:cNvPr id="5" name="Picture 4" descr="People shaking hands">
            <a:extLst>
              <a:ext uri="{FF2B5EF4-FFF2-40B4-BE49-F238E27FC236}">
                <a16:creationId xmlns:a16="http://schemas.microsoft.com/office/drawing/2014/main" id="{9ECEE19B-59A4-F55D-86BF-D153EF3DD9A4}"/>
              </a:ext>
            </a:extLst>
          </p:cNvPr>
          <p:cNvPicPr>
            <a:picLocks noChangeAspect="1"/>
          </p:cNvPicPr>
          <p:nvPr/>
        </p:nvPicPr>
        <p:blipFill>
          <a:blip r:embed="rId3"/>
          <a:stretch>
            <a:fillRect/>
          </a:stretch>
        </p:blipFill>
        <p:spPr>
          <a:xfrm>
            <a:off x="7690927" y="2140527"/>
            <a:ext cx="4317018" cy="2878282"/>
          </a:xfrm>
          <a:prstGeom prst="rect">
            <a:avLst/>
          </a:prstGeom>
        </p:spPr>
      </p:pic>
    </p:spTree>
    <p:extLst>
      <p:ext uri="{BB962C8B-B14F-4D97-AF65-F5344CB8AC3E}">
        <p14:creationId xmlns:p14="http://schemas.microsoft.com/office/powerpoint/2010/main" val="3814319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a:bodyPr>
          <a:lstStyle/>
          <a:p>
            <a:r>
              <a:rPr lang="en-US" dirty="0"/>
              <a:t>Building Key Partnerships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616688" y="1483019"/>
            <a:ext cx="11077350" cy="4067175"/>
          </a:xfrm>
        </p:spPr>
        <p:txBody>
          <a:bodyPr numCol="2">
            <a:normAutofit fontScale="92500" lnSpcReduction="20000"/>
          </a:bodyPr>
          <a:lstStyle/>
          <a:p>
            <a:pPr marL="457200" indent="-457200">
              <a:buFont typeface="Arial" panose="020B0604020202020204" pitchFamily="34" charset="0"/>
              <a:buChar char="•"/>
            </a:pPr>
            <a:r>
              <a:rPr lang="en-US" sz="3600" dirty="0"/>
              <a:t>Other resources:</a:t>
            </a:r>
          </a:p>
          <a:p>
            <a:pPr marL="1143000" lvl="1" indent="-457200"/>
            <a:r>
              <a:rPr lang="en-US" sz="3600" dirty="0"/>
              <a:t>Next Step Network	</a:t>
            </a:r>
          </a:p>
          <a:p>
            <a:pPr marL="1143000" lvl="1" indent="-457200"/>
            <a:r>
              <a:rPr lang="en-US" sz="3600" dirty="0"/>
              <a:t>Manufactured Housing state associations</a:t>
            </a:r>
          </a:p>
          <a:p>
            <a:pPr marL="1143000" lvl="1" indent="-457200"/>
            <a:r>
              <a:rPr lang="en-US" sz="3600" dirty="0"/>
              <a:t>ROC USA</a:t>
            </a:r>
          </a:p>
          <a:p>
            <a:pPr marL="1143000" lvl="1" indent="-457200"/>
            <a:r>
              <a:rPr lang="en-US" sz="3600" dirty="0"/>
              <a:t>Manufactured Housing Institute</a:t>
            </a:r>
          </a:p>
          <a:p>
            <a:pPr marL="1143000" lvl="1" indent="-457200"/>
            <a:r>
              <a:rPr lang="en-US" sz="3600" dirty="0"/>
              <a:t>HUD’s Office of Manufactured Housing</a:t>
            </a:r>
          </a:p>
          <a:p>
            <a:pPr marL="1143000" lvl="1" indent="-457200"/>
            <a:endParaRPr lang="en-US" sz="3600" dirty="0"/>
          </a:p>
          <a:p>
            <a:pPr marL="1143000" lvl="1" indent="-457200"/>
            <a:endParaRPr lang="en-US" sz="3600" dirty="0"/>
          </a:p>
          <a:p>
            <a:pPr marL="1143000" lvl="1" indent="-457200"/>
            <a:r>
              <a:rPr lang="en-US" sz="3600" dirty="0"/>
              <a:t>I’m HOME Network</a:t>
            </a:r>
          </a:p>
          <a:p>
            <a:pPr marL="1143000" lvl="1" indent="-457200"/>
            <a:r>
              <a:rPr lang="en-US" sz="3600" dirty="0"/>
              <a:t>Freddie Mac</a:t>
            </a:r>
          </a:p>
          <a:p>
            <a:pPr marL="1143000" lvl="1" indent="-457200"/>
            <a:r>
              <a:rPr lang="en-US" sz="3600" dirty="0"/>
              <a:t>Fannie Mae</a:t>
            </a:r>
          </a:p>
          <a:p>
            <a:pPr marL="1143000" lvl="1" indent="-457200"/>
            <a:r>
              <a:rPr lang="en-US" sz="3600" dirty="0" err="1"/>
              <a:t>MHVillage.com</a:t>
            </a:r>
            <a:endParaRPr lang="en-US" sz="3600" dirty="0"/>
          </a:p>
          <a:p>
            <a:pPr marL="1143000" lvl="1" indent="-457200"/>
            <a:r>
              <a:rPr lang="en-US" sz="3600" dirty="0" err="1"/>
              <a:t>ManufacturedHomes.com</a:t>
            </a:r>
            <a:endParaRPr lang="en-US" sz="3600" dirty="0"/>
          </a:p>
          <a:p>
            <a:pPr marL="1143000" lvl="1" indent="-457200"/>
            <a:endParaRPr lang="en-US" sz="3600" dirty="0"/>
          </a:p>
          <a:p>
            <a:endParaRPr lang="en-US" dirty="0"/>
          </a:p>
        </p:txBody>
      </p:sp>
    </p:spTree>
    <p:extLst>
      <p:ext uri="{BB962C8B-B14F-4D97-AF65-F5344CB8AC3E}">
        <p14:creationId xmlns:p14="http://schemas.microsoft.com/office/powerpoint/2010/main" val="3459994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A8EE-EB8A-9EDF-0492-363F7554FDC0}"/>
              </a:ext>
            </a:extLst>
          </p:cNvPr>
          <p:cNvSpPr>
            <a:spLocks noGrp="1"/>
          </p:cNvSpPr>
          <p:nvPr>
            <p:ph type="title"/>
          </p:nvPr>
        </p:nvSpPr>
        <p:spPr/>
        <p:txBody>
          <a:bodyPr/>
          <a:lstStyle/>
          <a:p>
            <a:r>
              <a:rPr lang="en-US" dirty="0"/>
              <a:t>Current Landscape for Zoning and Land-Use Policies </a:t>
            </a:r>
          </a:p>
        </p:txBody>
      </p:sp>
      <p:sp>
        <p:nvSpPr>
          <p:cNvPr id="3" name="TextBox 2">
            <a:extLst>
              <a:ext uri="{FF2B5EF4-FFF2-40B4-BE49-F238E27FC236}">
                <a16:creationId xmlns:a16="http://schemas.microsoft.com/office/drawing/2014/main" id="{630C8BC8-D647-1C4A-765B-AA67876E4D11}"/>
              </a:ext>
            </a:extLst>
          </p:cNvPr>
          <p:cNvSpPr txBox="1"/>
          <p:nvPr/>
        </p:nvSpPr>
        <p:spPr>
          <a:xfrm>
            <a:off x="1181101" y="1759961"/>
            <a:ext cx="101727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aramond" panose="02020404030301010803" pitchFamily="18" charset="0"/>
              </a:rPr>
              <a:t>HUD code for manufactured homes pre-empts local building codes.</a:t>
            </a:r>
          </a:p>
          <a:p>
            <a:pPr marL="914400" lvl="1" indent="-457200">
              <a:buFont typeface="Courier New" panose="02070309020205020404" pitchFamily="49" charset="0"/>
              <a:buChar char="o"/>
            </a:pPr>
            <a:r>
              <a:rPr lang="en-US" sz="2800" dirty="0">
                <a:latin typeface="Garamond" panose="02020404030301010803" pitchFamily="18" charset="0"/>
              </a:rPr>
              <a:t>Modular homes meet state and/or local code (same as site-built). </a:t>
            </a:r>
          </a:p>
          <a:p>
            <a:pPr marL="285750" indent="-285750">
              <a:buFont typeface="Arial" panose="020B0604020202020204" pitchFamily="34" charset="0"/>
              <a:buChar char="•"/>
            </a:pPr>
            <a:r>
              <a:rPr lang="en-US" sz="2800" dirty="0">
                <a:latin typeface="Garamond" panose="02020404030301010803" pitchFamily="18" charset="0"/>
              </a:rPr>
              <a:t>Traditionally, zoning was used to segregate or eliminate “trailer parks”; outdated zoning and land-use policies can remain in effect.</a:t>
            </a:r>
          </a:p>
          <a:p>
            <a:pPr marL="914400" lvl="1" indent="-457200">
              <a:buFont typeface="Courier New" panose="02070309020205020404" pitchFamily="49" charset="0"/>
              <a:buChar char="o"/>
            </a:pPr>
            <a:r>
              <a:rPr lang="en-US" sz="2800" dirty="0">
                <a:latin typeface="Garamond" panose="02020404030301010803" pitchFamily="18" charset="0"/>
              </a:rPr>
              <a:t>Fail to recognize the quality of today’s product. </a:t>
            </a:r>
          </a:p>
          <a:p>
            <a:pPr marL="285750" indent="-285750">
              <a:buFont typeface="Arial" panose="020B0604020202020204" pitchFamily="34" charset="0"/>
              <a:buChar char="•"/>
            </a:pPr>
            <a:r>
              <a:rPr lang="en-US" sz="2800" dirty="0">
                <a:latin typeface="Garamond" panose="02020404030301010803" pitchFamily="18" charset="0"/>
              </a:rPr>
              <a:t>Zoning is an inherently local issue, but states can help shield factory-built homes from exclusionary zoning (California and Oregon). </a:t>
            </a:r>
          </a:p>
          <a:p>
            <a:pPr marL="285750" indent="-285750">
              <a:buFont typeface="Arial" panose="020B0604020202020204" pitchFamily="34" charset="0"/>
              <a:buChar char="•"/>
            </a:pPr>
            <a:r>
              <a:rPr lang="en-US" sz="2800" dirty="0">
                <a:latin typeface="Garamond" panose="02020404030301010803" pitchFamily="18" charset="0"/>
              </a:rPr>
              <a:t>Broader interest in factory-built housing is igniting conversations and action at the federal, state and local levels. </a:t>
            </a:r>
          </a:p>
        </p:txBody>
      </p:sp>
    </p:spTree>
    <p:extLst>
      <p:ext uri="{BB962C8B-B14F-4D97-AF65-F5344CB8AC3E}">
        <p14:creationId xmlns:p14="http://schemas.microsoft.com/office/powerpoint/2010/main" val="1944340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0ECDBC-23A7-57CF-C64A-17EBEC8DE803}"/>
              </a:ext>
            </a:extLst>
          </p:cNvPr>
          <p:cNvSpPr>
            <a:spLocks noGrp="1"/>
          </p:cNvSpPr>
          <p:nvPr>
            <p:ph type="title"/>
          </p:nvPr>
        </p:nvSpPr>
        <p:spPr/>
        <p:txBody>
          <a:bodyPr>
            <a:normAutofit/>
          </a:bodyPr>
          <a:lstStyle/>
          <a:p>
            <a:r>
              <a:rPr lang="en-US" dirty="0"/>
              <a:t> Opportunities at the Federal Level</a:t>
            </a:r>
          </a:p>
        </p:txBody>
      </p:sp>
      <p:sp>
        <p:nvSpPr>
          <p:cNvPr id="7" name="TextBox 6">
            <a:extLst>
              <a:ext uri="{FF2B5EF4-FFF2-40B4-BE49-F238E27FC236}">
                <a16:creationId xmlns:a16="http://schemas.microsoft.com/office/drawing/2014/main" id="{D1F9EA99-ABCF-8A93-BB67-A7FC54FBD749}"/>
              </a:ext>
            </a:extLst>
          </p:cNvPr>
          <p:cNvSpPr txBox="1"/>
          <p:nvPr/>
        </p:nvSpPr>
        <p:spPr>
          <a:xfrm>
            <a:off x="838200" y="2162176"/>
            <a:ext cx="10406063"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Garamond" panose="02020404030301010803" pitchFamily="18" charset="0"/>
              </a:rPr>
              <a:t>White House Housing Supply Action Plan</a:t>
            </a:r>
          </a:p>
          <a:p>
            <a:pPr marL="285750" indent="-285750">
              <a:buFont typeface="Arial" panose="020B0604020202020204" pitchFamily="34" charset="0"/>
              <a:buChar char="•"/>
            </a:pPr>
            <a:r>
              <a:rPr lang="en-US" sz="3200" dirty="0">
                <a:latin typeface="Garamond" panose="02020404030301010803" pitchFamily="18" charset="0"/>
              </a:rPr>
              <a:t>Duty to Serve (Fannie Mae &amp; Freddie Mac’s efforts to support lending and expand the market)</a:t>
            </a:r>
          </a:p>
          <a:p>
            <a:pPr marL="285750" indent="-285750">
              <a:buFont typeface="Arial" panose="020B0604020202020204" pitchFamily="34" charset="0"/>
              <a:buChar char="•"/>
            </a:pPr>
            <a:r>
              <a:rPr lang="en-US" sz="3200" dirty="0">
                <a:latin typeface="Garamond" panose="02020404030301010803" pitchFamily="18" charset="0"/>
              </a:rPr>
              <a:t>HUD training for counselors</a:t>
            </a:r>
          </a:p>
          <a:p>
            <a:pPr marL="285750" indent="-285750">
              <a:buFont typeface="Arial" panose="020B0604020202020204" pitchFamily="34" charset="0"/>
              <a:buChar char="•"/>
            </a:pPr>
            <a:r>
              <a:rPr lang="en-US" sz="3200" dirty="0">
                <a:latin typeface="Garamond" panose="02020404030301010803" pitchFamily="18" charset="0"/>
              </a:rPr>
              <a:t>Department of Energy pilot programs</a:t>
            </a:r>
          </a:p>
          <a:p>
            <a:pPr marL="285750" indent="-285750">
              <a:buFont typeface="Arial" panose="020B0604020202020204" pitchFamily="34" charset="0"/>
              <a:buChar char="•"/>
            </a:pPr>
            <a:r>
              <a:rPr lang="en-US" sz="3200" dirty="0">
                <a:latin typeface="Garamond" panose="02020404030301010803" pitchFamily="18" charset="0"/>
              </a:rPr>
              <a:t>Consumer Financial Protection Bureau (broad research on lending)</a:t>
            </a:r>
          </a:p>
        </p:txBody>
      </p:sp>
    </p:spTree>
    <p:extLst>
      <p:ext uri="{BB962C8B-B14F-4D97-AF65-F5344CB8AC3E}">
        <p14:creationId xmlns:p14="http://schemas.microsoft.com/office/powerpoint/2010/main" val="3685562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AA960-2C61-BAB0-7CE0-BCCA8DF86FAE}"/>
              </a:ext>
            </a:extLst>
          </p:cNvPr>
          <p:cNvSpPr>
            <a:spLocks noGrp="1"/>
          </p:cNvSpPr>
          <p:nvPr>
            <p:ph type="title"/>
          </p:nvPr>
        </p:nvSpPr>
        <p:spPr/>
        <p:txBody>
          <a:bodyPr/>
          <a:lstStyle/>
          <a:p>
            <a:r>
              <a:rPr lang="en-US" dirty="0"/>
              <a:t>Opportunities at the State and Local Level</a:t>
            </a:r>
          </a:p>
        </p:txBody>
      </p:sp>
      <p:sp>
        <p:nvSpPr>
          <p:cNvPr id="5" name="TextBox 4">
            <a:extLst>
              <a:ext uri="{FF2B5EF4-FFF2-40B4-BE49-F238E27FC236}">
                <a16:creationId xmlns:a16="http://schemas.microsoft.com/office/drawing/2014/main" id="{F48A0F15-8CC6-6ED3-C0AE-8566A525EF5A}"/>
              </a:ext>
            </a:extLst>
          </p:cNvPr>
          <p:cNvSpPr txBox="1"/>
          <p:nvPr/>
        </p:nvSpPr>
        <p:spPr>
          <a:xfrm>
            <a:off x="838200" y="2321170"/>
            <a:ext cx="9880721"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latin typeface="Garamond" panose="02020404030301010803" pitchFamily="18" charset="0"/>
              </a:rPr>
              <a:t>Tenant protections in leased communities </a:t>
            </a:r>
          </a:p>
          <a:p>
            <a:pPr marL="285750" indent="-285750">
              <a:buFont typeface="Arial" panose="020B0604020202020204" pitchFamily="34" charset="0"/>
              <a:buChar char="•"/>
            </a:pPr>
            <a:r>
              <a:rPr lang="en-US" sz="3600" dirty="0">
                <a:latin typeface="Garamond" panose="02020404030301010803" pitchFamily="18" charset="0"/>
              </a:rPr>
              <a:t>Recognizing resident-owned communities</a:t>
            </a:r>
          </a:p>
          <a:p>
            <a:pPr marL="285750" indent="-285750">
              <a:buFont typeface="Arial" panose="020B0604020202020204" pitchFamily="34" charset="0"/>
              <a:buChar char="•"/>
            </a:pPr>
            <a:r>
              <a:rPr lang="en-US" sz="3600" dirty="0">
                <a:latin typeface="Garamond" panose="02020404030301010803" pitchFamily="18" charset="0"/>
              </a:rPr>
              <a:t>Exclusionary zoning</a:t>
            </a:r>
          </a:p>
          <a:p>
            <a:pPr marL="285750" indent="-285750">
              <a:buFont typeface="Arial" panose="020B0604020202020204" pitchFamily="34" charset="0"/>
              <a:buChar char="•"/>
            </a:pPr>
            <a:r>
              <a:rPr lang="en-US" sz="3600" dirty="0">
                <a:latin typeface="Garamond" panose="02020404030301010803" pitchFamily="18" charset="0"/>
              </a:rPr>
              <a:t>State and local programs to finance (Oregon)</a:t>
            </a:r>
          </a:p>
        </p:txBody>
      </p:sp>
    </p:spTree>
    <p:extLst>
      <p:ext uri="{BB962C8B-B14F-4D97-AF65-F5344CB8AC3E}">
        <p14:creationId xmlns:p14="http://schemas.microsoft.com/office/powerpoint/2010/main" val="3952296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a:bodyPr>
          <a:lstStyle/>
          <a:p>
            <a:r>
              <a:rPr lang="en-US" dirty="0"/>
              <a:t>Glossary of Key Terms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211015" y="1353334"/>
            <a:ext cx="11483023" cy="4260656"/>
          </a:xfrm>
        </p:spPr>
        <p:txBody>
          <a:bodyPr numCol="1">
            <a:normAutofit fontScale="92500" lnSpcReduction="20000"/>
          </a:bodyPr>
          <a:lstStyle/>
          <a:p>
            <a:pPr marL="1143000" lvl="1" indent="-457200"/>
            <a:r>
              <a:rPr lang="en-US" sz="3600" b="1" dirty="0"/>
              <a:t>Chattel Loan:</a:t>
            </a:r>
            <a:r>
              <a:rPr lang="en-US" sz="3600" dirty="0"/>
              <a:t> Type of financing for manufactured homes; also known as “home-only” or “personal property” financing. </a:t>
            </a:r>
          </a:p>
          <a:p>
            <a:pPr marL="1143000" lvl="1" indent="-457200"/>
            <a:r>
              <a:rPr lang="en-US" sz="3600" b="1" dirty="0" err="1"/>
              <a:t>CHOICEHome</a:t>
            </a:r>
            <a:r>
              <a:rPr lang="en-US" sz="3600" b="1" dirty="0"/>
              <a:t>:</a:t>
            </a:r>
            <a:r>
              <a:rPr lang="en-US" sz="3600" dirty="0"/>
              <a:t> Loan product developed by Freddie Mac for manufactured homes. </a:t>
            </a:r>
          </a:p>
          <a:p>
            <a:pPr marL="1143000" lvl="1" indent="-457200"/>
            <a:r>
              <a:rPr lang="en-US" sz="3600" b="1" dirty="0"/>
              <a:t>Factory-Built Housing /Homes: </a:t>
            </a:r>
            <a:r>
              <a:rPr lang="en-US" sz="3600" dirty="0"/>
              <a:t>General term of reference when communicating about home construction in a manufacturing environment; non-specific to manufactured, modular or other home types. </a:t>
            </a:r>
          </a:p>
          <a:p>
            <a:pPr marL="1143000" lvl="1" indent="-457200"/>
            <a:r>
              <a:rPr lang="en-US" sz="3600" b="1" dirty="0"/>
              <a:t>Manufactured Homes: </a:t>
            </a:r>
            <a:r>
              <a:rPr lang="en-US" sz="3600" dirty="0"/>
              <a:t>Homes constructed in a factory and built to the national HUD code. </a:t>
            </a:r>
          </a:p>
          <a:p>
            <a:pPr marL="1143000" lvl="1" indent="-457200"/>
            <a:endParaRPr lang="en-US" sz="3600" dirty="0"/>
          </a:p>
          <a:p>
            <a:endParaRPr lang="en-US" dirty="0"/>
          </a:p>
        </p:txBody>
      </p:sp>
    </p:spTree>
    <p:extLst>
      <p:ext uri="{BB962C8B-B14F-4D97-AF65-F5344CB8AC3E}">
        <p14:creationId xmlns:p14="http://schemas.microsoft.com/office/powerpoint/2010/main" val="2278367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a:bodyPr>
          <a:lstStyle/>
          <a:p>
            <a:r>
              <a:rPr lang="en-US" dirty="0"/>
              <a:t>Glossary of Key Terms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290465" y="1483019"/>
            <a:ext cx="11077350" cy="4067175"/>
          </a:xfrm>
        </p:spPr>
        <p:txBody>
          <a:bodyPr numCol="1">
            <a:normAutofit fontScale="85000" lnSpcReduction="10000"/>
          </a:bodyPr>
          <a:lstStyle/>
          <a:p>
            <a:pPr marL="1143000" lvl="1" indent="-457200"/>
            <a:r>
              <a:rPr lang="en-US" sz="3600" b="1" dirty="0"/>
              <a:t>Manufactured Housing Community:</a:t>
            </a:r>
            <a:r>
              <a:rPr lang="en-US" sz="3600" dirty="0"/>
              <a:t> A collection of factory-built homes that form a cohesive community structure; can be owned by a private entity or as a cooperative. </a:t>
            </a:r>
            <a:endParaRPr lang="en-US" sz="3600" b="1" dirty="0"/>
          </a:p>
          <a:p>
            <a:pPr marL="1143000" lvl="1" indent="-457200"/>
            <a:r>
              <a:rPr lang="en-US" sz="3600" b="1" dirty="0"/>
              <a:t>Manufactured Housing Retailer: </a:t>
            </a:r>
            <a:r>
              <a:rPr lang="en-US" sz="3600" dirty="0"/>
              <a:t>Locations that facilitate the tour and sale of new manufactured homes. </a:t>
            </a:r>
            <a:endParaRPr lang="en-US" sz="3600" b="1" dirty="0"/>
          </a:p>
          <a:p>
            <a:pPr marL="1143000" lvl="1" indent="-457200"/>
            <a:r>
              <a:rPr lang="en-US" sz="3600" b="1" dirty="0"/>
              <a:t>Mobile Homes: </a:t>
            </a:r>
            <a:r>
              <a:rPr lang="en-US" sz="3600" dirty="0"/>
              <a:t>A factory-built home constructed prior to 1976; used to refer to older</a:t>
            </a:r>
            <a:r>
              <a:rPr lang="en-US" sz="3600"/>
              <a:t>, non-energy-efficient </a:t>
            </a:r>
            <a:r>
              <a:rPr lang="en-US" sz="3600" dirty="0"/>
              <a:t>units that need to be replaced. </a:t>
            </a:r>
          </a:p>
          <a:p>
            <a:pPr marL="1143000" lvl="1" indent="-457200"/>
            <a:r>
              <a:rPr lang="en-US" sz="3600" b="1" dirty="0"/>
              <a:t>Modular Homes:</a:t>
            </a:r>
            <a:r>
              <a:rPr lang="en-US" sz="3600" dirty="0"/>
              <a:t> Homes constructed in a factory and built to a state or local building code. </a:t>
            </a:r>
          </a:p>
          <a:p>
            <a:pPr marL="1143000" lvl="1" indent="-457200"/>
            <a:endParaRPr lang="en-US" sz="3600" dirty="0"/>
          </a:p>
          <a:p>
            <a:endParaRPr lang="en-US" dirty="0"/>
          </a:p>
        </p:txBody>
      </p:sp>
    </p:spTree>
    <p:extLst>
      <p:ext uri="{BB962C8B-B14F-4D97-AF65-F5344CB8AC3E}">
        <p14:creationId xmlns:p14="http://schemas.microsoft.com/office/powerpoint/2010/main" val="3210854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a:bodyPr>
          <a:lstStyle/>
          <a:p>
            <a:r>
              <a:rPr lang="en-US" dirty="0"/>
              <a:t>Glossary of Key Terms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290945" y="1483019"/>
            <a:ext cx="11403093" cy="4067175"/>
          </a:xfrm>
        </p:spPr>
        <p:txBody>
          <a:bodyPr numCol="1">
            <a:normAutofit fontScale="92500" lnSpcReduction="20000"/>
          </a:bodyPr>
          <a:lstStyle/>
          <a:p>
            <a:pPr marL="1143000" lvl="1" indent="-457200"/>
            <a:r>
              <a:rPr lang="en-US" sz="3600" b="1" dirty="0" err="1"/>
              <a:t>MHAdvantage</a:t>
            </a:r>
            <a:r>
              <a:rPr lang="en-US" sz="3600" b="1" dirty="0"/>
              <a:t>:  </a:t>
            </a:r>
            <a:r>
              <a:rPr lang="en-US" sz="3600" dirty="0"/>
              <a:t>Loan product developed by Fannie Mae for manufactured homes. </a:t>
            </a:r>
            <a:endParaRPr lang="en-US" sz="3600" b="1" dirty="0"/>
          </a:p>
          <a:p>
            <a:pPr marL="1143000" lvl="1" indent="-457200"/>
            <a:r>
              <a:rPr lang="en-US" sz="3600" b="1" dirty="0"/>
              <a:t>Mortgage Financing:  </a:t>
            </a:r>
            <a:r>
              <a:rPr lang="en-US" sz="3600" dirty="0"/>
              <a:t>A type of financing where a home structure and land are jointly financed; also known as “land-home” or “real-property” financing. </a:t>
            </a:r>
            <a:endParaRPr lang="en-US" sz="3600" b="1" dirty="0"/>
          </a:p>
          <a:p>
            <a:pPr marL="1143000" lvl="1" indent="-457200"/>
            <a:r>
              <a:rPr lang="en-US" sz="3600" b="1" dirty="0"/>
              <a:t>Resident-Owned Community: </a:t>
            </a:r>
            <a:r>
              <a:rPr lang="en-US" sz="3600" dirty="0"/>
              <a:t>A manufactured housing community structured as a cooperative. </a:t>
            </a:r>
            <a:endParaRPr lang="en-US" sz="3600" b="1" dirty="0"/>
          </a:p>
          <a:p>
            <a:pPr marL="1143000" lvl="1" indent="-457200"/>
            <a:r>
              <a:rPr lang="en-US" sz="3600" b="1" dirty="0"/>
              <a:t>Site-Built Housing: </a:t>
            </a:r>
            <a:r>
              <a:rPr lang="en-US" sz="3600" dirty="0"/>
              <a:t>A general term used for housing constructed outdoors on a designated plot of land; can be single- or multi-family. </a:t>
            </a:r>
            <a:endParaRPr lang="en-US" sz="3600" b="1" dirty="0"/>
          </a:p>
          <a:p>
            <a:pPr marL="1143000" lvl="1" indent="-457200"/>
            <a:endParaRPr lang="en-US" sz="3600" dirty="0"/>
          </a:p>
          <a:p>
            <a:endParaRPr lang="en-US" dirty="0"/>
          </a:p>
        </p:txBody>
      </p:sp>
    </p:spTree>
    <p:extLst>
      <p:ext uri="{BB962C8B-B14F-4D97-AF65-F5344CB8AC3E}">
        <p14:creationId xmlns:p14="http://schemas.microsoft.com/office/powerpoint/2010/main" val="33067850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4A2997-185D-324B-9C90-2DCC183F02CF}"/>
              </a:ext>
            </a:extLst>
          </p:cNvPr>
          <p:cNvSpPr>
            <a:spLocks noGrp="1"/>
          </p:cNvSpPr>
          <p:nvPr>
            <p:ph idx="1"/>
          </p:nvPr>
        </p:nvSpPr>
        <p:spPr/>
        <p:txBody>
          <a:bodyPr/>
          <a:lstStyle/>
          <a:p>
            <a:r>
              <a:rPr lang="en-US" dirty="0">
                <a:latin typeface="Garamond" panose="02020404030301010803" pitchFamily="18" charset="0"/>
              </a:rPr>
              <a:t>Data/Statistics</a:t>
            </a:r>
          </a:p>
          <a:p>
            <a:pPr lvl="1"/>
            <a:r>
              <a:rPr lang="en-US" dirty="0">
                <a:latin typeface="Garamond" panose="02020404030301010803" pitchFamily="18" charset="0"/>
              </a:rPr>
              <a:t>U.S. Census Bureau</a:t>
            </a:r>
          </a:p>
          <a:p>
            <a:pPr lvl="1"/>
            <a:r>
              <a:rPr lang="en-US" dirty="0">
                <a:latin typeface="Garamond" panose="02020404030301010803" pitchFamily="18" charset="0"/>
              </a:rPr>
              <a:t>Manufactured Housing Institute</a:t>
            </a:r>
          </a:p>
          <a:p>
            <a:pPr marL="457200" lvl="1" indent="0">
              <a:buNone/>
            </a:pPr>
            <a:endParaRPr lang="en-US" dirty="0"/>
          </a:p>
          <a:p>
            <a:pPr lvl="1"/>
            <a:endParaRPr lang="en-US" dirty="0"/>
          </a:p>
        </p:txBody>
      </p:sp>
      <p:sp>
        <p:nvSpPr>
          <p:cNvPr id="2" name="Title 1">
            <a:extLst>
              <a:ext uri="{FF2B5EF4-FFF2-40B4-BE49-F238E27FC236}">
                <a16:creationId xmlns:a16="http://schemas.microsoft.com/office/drawing/2014/main" id="{C09A31DF-7D1F-5B46-89CF-B59D6B5D7457}"/>
              </a:ext>
            </a:extLst>
          </p:cNvPr>
          <p:cNvSpPr>
            <a:spLocks noGrp="1"/>
          </p:cNvSpPr>
          <p:nvPr>
            <p:ph type="title"/>
          </p:nvPr>
        </p:nvSpPr>
        <p:spPr>
          <a:xfrm>
            <a:off x="732666" y="365125"/>
            <a:ext cx="4452731" cy="1325563"/>
          </a:xfrm>
        </p:spPr>
        <p:txBody>
          <a:bodyPr/>
          <a:lstStyle/>
          <a:p>
            <a:r>
              <a:rPr lang="en-US" dirty="0"/>
              <a:t>Resource Library</a:t>
            </a:r>
          </a:p>
        </p:txBody>
      </p:sp>
      <p:pic>
        <p:nvPicPr>
          <p:cNvPr id="2050" name="Picture 2" descr="See the source image">
            <a:extLst>
              <a:ext uri="{FF2B5EF4-FFF2-40B4-BE49-F238E27FC236}">
                <a16:creationId xmlns:a16="http://schemas.microsoft.com/office/drawing/2014/main" id="{66F2FD75-B04A-1179-CB9C-564167481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01" y="1457310"/>
            <a:ext cx="3161433" cy="31614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94BC5284-6586-696A-048F-32591B2DC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144472"/>
            <a:ext cx="3810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98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67CE-B88B-8E2D-8D18-4533A844B065}"/>
              </a:ext>
            </a:extLst>
          </p:cNvPr>
          <p:cNvSpPr>
            <a:spLocks noGrp="1"/>
          </p:cNvSpPr>
          <p:nvPr>
            <p:ph type="title"/>
          </p:nvPr>
        </p:nvSpPr>
        <p:spPr>
          <a:xfrm>
            <a:off x="777874" y="2344275"/>
            <a:ext cx="5857703" cy="1198163"/>
          </a:xfrm>
        </p:spPr>
        <p:txBody>
          <a:bodyPr>
            <a:normAutofit/>
          </a:bodyPr>
          <a:lstStyle/>
          <a:p>
            <a:r>
              <a:rPr lang="en-US" dirty="0"/>
              <a:t>Manufactured Housing </a:t>
            </a:r>
            <a:br>
              <a:rPr lang="en-US" dirty="0"/>
            </a:br>
            <a:r>
              <a:rPr lang="en-US" dirty="0"/>
              <a:t>for Nonprofit Developers</a:t>
            </a:r>
          </a:p>
        </p:txBody>
      </p:sp>
      <p:sp>
        <p:nvSpPr>
          <p:cNvPr id="3" name="Text Placeholder 2">
            <a:extLst>
              <a:ext uri="{FF2B5EF4-FFF2-40B4-BE49-F238E27FC236}">
                <a16:creationId xmlns:a16="http://schemas.microsoft.com/office/drawing/2014/main" id="{11602B1C-BDFC-D4A1-FFF3-D48EB4063050}"/>
              </a:ext>
            </a:extLst>
          </p:cNvPr>
          <p:cNvSpPr>
            <a:spLocks noGrp="1"/>
          </p:cNvSpPr>
          <p:nvPr>
            <p:ph type="body" sz="quarter" idx="10"/>
          </p:nvPr>
        </p:nvSpPr>
        <p:spPr>
          <a:xfrm>
            <a:off x="406400" y="3781425"/>
            <a:ext cx="6229177" cy="1704975"/>
          </a:xfrm>
        </p:spPr>
        <p:txBody>
          <a:bodyPr/>
          <a:lstStyle/>
          <a:p>
            <a:pPr marL="0" indent="0">
              <a:buNone/>
            </a:pPr>
            <a:r>
              <a:rPr lang="en-US" dirty="0"/>
              <a:t>Developing with Manufactured Housing</a:t>
            </a:r>
          </a:p>
          <a:p>
            <a:pPr marL="0" indent="0">
              <a:buNone/>
            </a:pPr>
            <a:r>
              <a:rPr lang="en-US" sz="2400" dirty="0"/>
              <a:t>What do nonprofit boards need to know?</a:t>
            </a:r>
          </a:p>
        </p:txBody>
      </p:sp>
    </p:spTree>
    <p:extLst>
      <p:ext uri="{BB962C8B-B14F-4D97-AF65-F5344CB8AC3E}">
        <p14:creationId xmlns:p14="http://schemas.microsoft.com/office/powerpoint/2010/main" val="2896061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1161-1A19-5F45-92B4-E0079A734F7C}"/>
              </a:ext>
            </a:extLst>
          </p:cNvPr>
          <p:cNvSpPr>
            <a:spLocks noGrp="1"/>
          </p:cNvSpPr>
          <p:nvPr>
            <p:ph type="title"/>
          </p:nvPr>
        </p:nvSpPr>
        <p:spPr>
          <a:xfrm>
            <a:off x="839788" y="457200"/>
            <a:ext cx="3932237" cy="1080655"/>
          </a:xfrm>
        </p:spPr>
        <p:txBody>
          <a:bodyPr/>
          <a:lstStyle/>
          <a:p>
            <a:r>
              <a:rPr lang="en-US" dirty="0"/>
              <a:t>Resource Library </a:t>
            </a:r>
          </a:p>
        </p:txBody>
      </p:sp>
      <p:sp>
        <p:nvSpPr>
          <p:cNvPr id="3" name="Content Placeholder 2">
            <a:extLst>
              <a:ext uri="{FF2B5EF4-FFF2-40B4-BE49-F238E27FC236}">
                <a16:creationId xmlns:a16="http://schemas.microsoft.com/office/drawing/2014/main" id="{B8995ABE-D5C4-5540-997E-78FB6C10D82B}"/>
              </a:ext>
            </a:extLst>
          </p:cNvPr>
          <p:cNvSpPr>
            <a:spLocks noGrp="1"/>
          </p:cNvSpPr>
          <p:nvPr>
            <p:ph type="body" sz="half" idx="2"/>
          </p:nvPr>
        </p:nvSpPr>
        <p:spPr>
          <a:xfrm>
            <a:off x="839788" y="1620982"/>
            <a:ext cx="4376448" cy="3811588"/>
          </a:xfrm>
        </p:spPr>
        <p:txBody>
          <a:bodyPr>
            <a:normAutofit/>
          </a:bodyPr>
          <a:lstStyle/>
          <a:p>
            <a:r>
              <a:rPr lang="en-US" sz="2800" dirty="0">
                <a:latin typeface="Garamond" panose="02020404030301010803" pitchFamily="18" charset="0"/>
              </a:rPr>
              <a:t>Research </a:t>
            </a:r>
            <a:r>
              <a:rPr lang="en-US" sz="2800" dirty="0"/>
              <a:t>and white p</a:t>
            </a:r>
            <a:r>
              <a:rPr lang="en-US" sz="2800" dirty="0">
                <a:latin typeface="Garamond" panose="02020404030301010803" pitchFamily="18" charset="0"/>
              </a:rPr>
              <a:t>apers</a:t>
            </a:r>
          </a:p>
          <a:p>
            <a:pPr marL="342900" indent="-342900">
              <a:buFont typeface="Arial" panose="020B0604020202020204" pitchFamily="34" charset="0"/>
              <a:buChar char="•"/>
            </a:pPr>
            <a:r>
              <a:rPr lang="en-US" sz="2600" dirty="0">
                <a:latin typeface="Garamond" panose="02020404030301010803" pitchFamily="18" charset="0"/>
              </a:rPr>
              <a:t>Next Step/Clayton</a:t>
            </a:r>
          </a:p>
          <a:p>
            <a:pPr marL="342900" indent="-342900">
              <a:buFont typeface="Arial" panose="020B0604020202020204" pitchFamily="34" charset="0"/>
              <a:buChar char="•"/>
            </a:pPr>
            <a:r>
              <a:rPr lang="en-US" sz="2600" dirty="0">
                <a:latin typeface="Garamond" panose="02020404030301010803" pitchFamily="18" charset="0"/>
              </a:rPr>
              <a:t>Fannie Mae</a:t>
            </a:r>
          </a:p>
          <a:p>
            <a:pPr marL="342900" indent="-342900">
              <a:buFont typeface="Arial" panose="020B0604020202020204" pitchFamily="34" charset="0"/>
              <a:buChar char="•"/>
            </a:pPr>
            <a:r>
              <a:rPr lang="en-US" sz="2600">
                <a:latin typeface="Garamond" panose="02020404030301010803" pitchFamily="18" charset="0"/>
              </a:rPr>
              <a:t>Freddie Mac/UNC</a:t>
            </a:r>
            <a:endParaRPr lang="en-US" sz="2600" dirty="0">
              <a:latin typeface="Garamond" panose="02020404030301010803" pitchFamily="18" charset="0"/>
            </a:endParaRPr>
          </a:p>
          <a:p>
            <a:pPr marL="342900" indent="-342900">
              <a:buFont typeface="Arial" panose="020B0604020202020204" pitchFamily="34" charset="0"/>
              <a:buChar char="•"/>
            </a:pPr>
            <a:r>
              <a:rPr lang="en-US" sz="2600" dirty="0">
                <a:latin typeface="Garamond" panose="02020404030301010803" pitchFamily="18" charset="0"/>
              </a:rPr>
              <a:t>HUD’s Office of Policy and Research</a:t>
            </a:r>
          </a:p>
          <a:p>
            <a:pPr marL="342900" indent="-342900">
              <a:buFont typeface="Arial" panose="020B0604020202020204" pitchFamily="34" charset="0"/>
              <a:buChar char="•"/>
            </a:pPr>
            <a:r>
              <a:rPr lang="en-US" sz="2600" dirty="0">
                <a:latin typeface="Garamond" panose="02020404030301010803" pitchFamily="18" charset="0"/>
              </a:rPr>
              <a:t>Urban Institute</a:t>
            </a:r>
          </a:p>
          <a:p>
            <a:pPr marL="342900" indent="-342900">
              <a:buFont typeface="Arial" panose="020B0604020202020204" pitchFamily="34" charset="0"/>
              <a:buChar char="•"/>
            </a:pPr>
            <a:r>
              <a:rPr lang="en-US" sz="2600" dirty="0"/>
              <a:t>Next Step and MH Zoning</a:t>
            </a:r>
            <a:endParaRPr lang="en-US" sz="2600" dirty="0">
              <a:latin typeface="Garamond" panose="02020404030301010803" pitchFamily="18" charset="0"/>
            </a:endParaRPr>
          </a:p>
          <a:p>
            <a:pPr marL="914400" lvl="2" indent="0">
              <a:buNone/>
            </a:pPr>
            <a:endParaRPr lang="en-US" dirty="0"/>
          </a:p>
          <a:p>
            <a:endParaRPr lang="en-US" dirty="0"/>
          </a:p>
        </p:txBody>
      </p:sp>
      <p:pic>
        <p:nvPicPr>
          <p:cNvPr id="5" name="Picture 4" descr="Calculator, pen, compass, money and a paper with graphs printed on it">
            <a:extLst>
              <a:ext uri="{FF2B5EF4-FFF2-40B4-BE49-F238E27FC236}">
                <a16:creationId xmlns:a16="http://schemas.microsoft.com/office/drawing/2014/main" id="{9E49CD18-15E6-1D0B-7F15-503DB4173058}"/>
              </a:ext>
            </a:extLst>
          </p:cNvPr>
          <p:cNvPicPr>
            <a:picLocks noChangeAspect="1"/>
          </p:cNvPicPr>
          <p:nvPr/>
        </p:nvPicPr>
        <p:blipFill>
          <a:blip r:embed="rId3"/>
          <a:stretch>
            <a:fillRect/>
          </a:stretch>
        </p:blipFill>
        <p:spPr>
          <a:xfrm>
            <a:off x="5681093" y="1537855"/>
            <a:ext cx="5681093" cy="3429000"/>
          </a:xfrm>
          <a:prstGeom prst="rect">
            <a:avLst/>
          </a:prstGeom>
        </p:spPr>
      </p:pic>
    </p:spTree>
    <p:extLst>
      <p:ext uri="{BB962C8B-B14F-4D97-AF65-F5344CB8AC3E}">
        <p14:creationId xmlns:p14="http://schemas.microsoft.com/office/powerpoint/2010/main" val="4027599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762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C04C-3F10-6542-50F9-38CA24C921D1}"/>
              </a:ext>
            </a:extLst>
          </p:cNvPr>
          <p:cNvSpPr>
            <a:spLocks noGrp="1"/>
          </p:cNvSpPr>
          <p:nvPr>
            <p:ph type="title"/>
          </p:nvPr>
        </p:nvSpPr>
        <p:spPr/>
        <p:txBody>
          <a:bodyPr/>
          <a:lstStyle/>
          <a:p>
            <a:r>
              <a:rPr lang="en-US" dirty="0"/>
              <a:t>WHY Manufactured Housing?</a:t>
            </a:r>
          </a:p>
        </p:txBody>
      </p:sp>
      <p:sp>
        <p:nvSpPr>
          <p:cNvPr id="3" name="Content Placeholder 2">
            <a:extLst>
              <a:ext uri="{FF2B5EF4-FFF2-40B4-BE49-F238E27FC236}">
                <a16:creationId xmlns:a16="http://schemas.microsoft.com/office/drawing/2014/main" id="{89D8A8ED-42C9-2B3D-3183-F20AA9DB28CE}"/>
              </a:ext>
            </a:extLst>
          </p:cNvPr>
          <p:cNvSpPr>
            <a:spLocks noGrp="1"/>
          </p:cNvSpPr>
          <p:nvPr>
            <p:ph sz="half" idx="1"/>
          </p:nvPr>
        </p:nvSpPr>
        <p:spPr>
          <a:xfrm>
            <a:off x="838201" y="1690688"/>
            <a:ext cx="5257800" cy="4351338"/>
          </a:xfrm>
        </p:spPr>
        <p:txBody>
          <a:bodyPr>
            <a:normAutofit/>
          </a:bodyPr>
          <a:lstStyle/>
          <a:p>
            <a:r>
              <a:rPr lang="en-US" sz="2800" dirty="0"/>
              <a:t>They are modern and energy efficient, with custom home features. </a:t>
            </a:r>
          </a:p>
          <a:p>
            <a:r>
              <a:rPr lang="en-US" sz="2800" dirty="0"/>
              <a:t>They are constructed in controlled conditions.</a:t>
            </a:r>
          </a:p>
          <a:p>
            <a:r>
              <a:rPr lang="en-US" sz="2800" dirty="0"/>
              <a:t>They are constructed with the same or superior materials as site-built homes, but they are less expensive to build and purchase. </a:t>
            </a:r>
            <a:endParaRPr lang="en-US" dirty="0"/>
          </a:p>
          <a:p>
            <a:endParaRPr lang="en-US" dirty="0"/>
          </a:p>
        </p:txBody>
      </p:sp>
      <p:pic>
        <p:nvPicPr>
          <p:cNvPr id="1026" name="Picture 2">
            <a:extLst>
              <a:ext uri="{FF2B5EF4-FFF2-40B4-BE49-F238E27FC236}">
                <a16:creationId xmlns:a16="http://schemas.microsoft.com/office/drawing/2014/main" id="{63E7A6B7-E8F6-A95F-7F9C-79205E468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91" b="30909"/>
          <a:stretch/>
        </p:blipFill>
        <p:spPr bwMode="auto">
          <a:xfrm>
            <a:off x="6263764" y="2327564"/>
            <a:ext cx="5559216" cy="185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784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C04C-3F10-6542-50F9-38CA24C921D1}"/>
              </a:ext>
            </a:extLst>
          </p:cNvPr>
          <p:cNvSpPr>
            <a:spLocks noGrp="1"/>
          </p:cNvSpPr>
          <p:nvPr>
            <p:ph type="title"/>
          </p:nvPr>
        </p:nvSpPr>
        <p:spPr/>
        <p:txBody>
          <a:bodyPr/>
          <a:lstStyle/>
          <a:p>
            <a:r>
              <a:rPr lang="en-US" dirty="0"/>
              <a:t>WHY Manufactured Housing?</a:t>
            </a:r>
          </a:p>
        </p:txBody>
      </p:sp>
      <p:sp>
        <p:nvSpPr>
          <p:cNvPr id="4" name="Content Placeholder 3">
            <a:extLst>
              <a:ext uri="{FF2B5EF4-FFF2-40B4-BE49-F238E27FC236}">
                <a16:creationId xmlns:a16="http://schemas.microsoft.com/office/drawing/2014/main" id="{BE18302C-A621-EF92-4D3B-CF037A62ECF7}"/>
              </a:ext>
            </a:extLst>
          </p:cNvPr>
          <p:cNvSpPr>
            <a:spLocks noGrp="1"/>
          </p:cNvSpPr>
          <p:nvPr>
            <p:ph sz="half" idx="2"/>
          </p:nvPr>
        </p:nvSpPr>
        <p:spPr>
          <a:xfrm>
            <a:off x="838200" y="1825625"/>
            <a:ext cx="4336473" cy="4351338"/>
          </a:xfrm>
        </p:spPr>
        <p:txBody>
          <a:bodyPr>
            <a:normAutofit/>
          </a:bodyPr>
          <a:lstStyle/>
          <a:p>
            <a:r>
              <a:rPr lang="en-US" dirty="0"/>
              <a:t>Manufactured homes can be built/purchased with the Energy-Star rating.</a:t>
            </a:r>
            <a:endParaRPr lang="en-US" sz="3600" dirty="0"/>
          </a:p>
          <a:p>
            <a:r>
              <a:rPr lang="en-US" dirty="0"/>
              <a:t>They can and do appreciate in value, as long as they are well-maintained.</a:t>
            </a:r>
            <a:endParaRPr lang="en-US" sz="3600" dirty="0"/>
          </a:p>
          <a:p>
            <a:r>
              <a:rPr lang="en-US" dirty="0"/>
              <a:t>Manufactured homes are an affordable option for buyers in an unstable housing market.</a:t>
            </a:r>
          </a:p>
        </p:txBody>
      </p:sp>
      <p:pic>
        <p:nvPicPr>
          <p:cNvPr id="5" name="Picture 4">
            <a:extLst>
              <a:ext uri="{FF2B5EF4-FFF2-40B4-BE49-F238E27FC236}">
                <a16:creationId xmlns:a16="http://schemas.microsoft.com/office/drawing/2014/main" id="{C27D7E58-E210-B4A1-B578-C2BDB02D5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681" y="1690688"/>
            <a:ext cx="6188710" cy="3838575"/>
          </a:xfrm>
          <a:prstGeom prst="rect">
            <a:avLst/>
          </a:prstGeom>
        </p:spPr>
      </p:pic>
    </p:spTree>
    <p:extLst>
      <p:ext uri="{BB962C8B-B14F-4D97-AF65-F5344CB8AC3E}">
        <p14:creationId xmlns:p14="http://schemas.microsoft.com/office/powerpoint/2010/main" val="362359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fontScale="90000"/>
          </a:bodyPr>
          <a:lstStyle/>
          <a:p>
            <a:r>
              <a:rPr lang="en-US" dirty="0"/>
              <a:t>Developing or Expanding a Real Estate Line of Business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838198" y="1419224"/>
            <a:ext cx="8348332" cy="4598803"/>
          </a:xfrm>
        </p:spPr>
        <p:txBody>
          <a:bodyPr>
            <a:normAutofit lnSpcReduction="10000"/>
          </a:bodyPr>
          <a:lstStyle/>
          <a:p>
            <a:pPr marL="457200" indent="-457200">
              <a:buFont typeface="Arial" panose="020B0604020202020204" pitchFamily="34" charset="0"/>
              <a:buChar char="•"/>
            </a:pPr>
            <a:r>
              <a:rPr lang="en-US" dirty="0"/>
              <a:t>Mission and vision cohesion</a:t>
            </a:r>
          </a:p>
          <a:p>
            <a:pPr marL="1143000" lvl="1" indent="-457200">
              <a:buFont typeface="Courier New" panose="02070309020205020404" pitchFamily="49" charset="0"/>
              <a:buChar char="o"/>
            </a:pPr>
            <a:r>
              <a:rPr lang="en-US" dirty="0"/>
              <a:t>How can manufactured housing fulfill a need?</a:t>
            </a:r>
          </a:p>
          <a:p>
            <a:pPr marL="1143000" lvl="1" indent="-457200">
              <a:buFont typeface="Courier New" panose="02070309020205020404" pitchFamily="49" charset="0"/>
              <a:buChar char="o"/>
            </a:pPr>
            <a:r>
              <a:rPr lang="en-US" dirty="0"/>
              <a:t>Proven success stories, visuals, and benefits to the organization.</a:t>
            </a:r>
          </a:p>
          <a:p>
            <a:pPr marL="457200" indent="-457200">
              <a:buFont typeface="Arial" panose="020B0604020202020204" pitchFamily="34" charset="0"/>
              <a:buChar char="•"/>
            </a:pPr>
            <a:r>
              <a:rPr lang="en-US" dirty="0"/>
              <a:t>Fitting into a real estate line of business</a:t>
            </a:r>
          </a:p>
          <a:p>
            <a:pPr marL="1143000" lvl="1" indent="-457200">
              <a:buFont typeface="Courier New" panose="02070309020205020404" pitchFamily="49" charset="0"/>
              <a:buChar char="o"/>
            </a:pPr>
            <a:r>
              <a:rPr lang="en-US" dirty="0"/>
              <a:t>Developing with manufactured housing. </a:t>
            </a:r>
          </a:p>
          <a:p>
            <a:pPr marL="1143000" lvl="1" indent="-457200">
              <a:buFont typeface="Courier New" panose="02070309020205020404" pitchFamily="49" charset="0"/>
              <a:buChar char="o"/>
            </a:pPr>
            <a:r>
              <a:rPr lang="en-US" dirty="0"/>
              <a:t>“One-stop shop.”</a:t>
            </a:r>
          </a:p>
          <a:p>
            <a:pPr marL="1143000" lvl="1" indent="-457200">
              <a:buFont typeface="Courier New" panose="02070309020205020404" pitchFamily="49" charset="0"/>
              <a:buChar char="o"/>
            </a:pPr>
            <a:r>
              <a:rPr lang="en-US" dirty="0"/>
              <a:t>Down payment assistance.</a:t>
            </a:r>
          </a:p>
          <a:p>
            <a:pPr marL="457200" indent="-457200">
              <a:buFont typeface="Arial" panose="020B0604020202020204" pitchFamily="34" charset="0"/>
              <a:buChar char="•"/>
            </a:pPr>
            <a:r>
              <a:rPr lang="en-US" dirty="0"/>
              <a:t>Differences in developing with manufactured housing </a:t>
            </a:r>
          </a:p>
          <a:p>
            <a:pPr marL="1143000" lvl="1" indent="-457200">
              <a:buFont typeface="Courier New" panose="02070309020205020404" pitchFamily="49" charset="0"/>
              <a:buChar char="o"/>
            </a:pPr>
            <a:r>
              <a:rPr lang="en-US" dirty="0"/>
              <a:t>Development experience. </a:t>
            </a:r>
          </a:p>
          <a:p>
            <a:pPr marL="1143000" lvl="1" indent="-457200">
              <a:buFont typeface="Courier New" panose="02070309020205020404" pitchFamily="49" charset="0"/>
              <a:buChar char="o"/>
            </a:pPr>
            <a:r>
              <a:rPr lang="en-US" dirty="0"/>
              <a:t>Education on manufactured housing. </a:t>
            </a:r>
            <a:br>
              <a:rPr lang="en-US" dirty="0"/>
            </a:br>
            <a:endParaRPr lang="en-US" dirty="0"/>
          </a:p>
          <a:p>
            <a:pPr marL="1143000" lvl="1" indent="-457200"/>
            <a:endParaRPr lang="en-US" dirty="0"/>
          </a:p>
          <a:p>
            <a:pPr marL="1143000" lvl="1" indent="-457200"/>
            <a:endParaRPr lang="en-US" dirty="0"/>
          </a:p>
          <a:p>
            <a:endParaRPr lang="en-US" dirty="0"/>
          </a:p>
        </p:txBody>
      </p:sp>
    </p:spTree>
    <p:extLst>
      <p:ext uri="{BB962C8B-B14F-4D97-AF65-F5344CB8AC3E}">
        <p14:creationId xmlns:p14="http://schemas.microsoft.com/office/powerpoint/2010/main" val="2951303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w of houses&#10;&#10;Description automatically generated with medium confidence">
            <a:extLst>
              <a:ext uri="{FF2B5EF4-FFF2-40B4-BE49-F238E27FC236}">
                <a16:creationId xmlns:a16="http://schemas.microsoft.com/office/drawing/2014/main" id="{B0A7C44C-23EE-1934-49AD-0D5F5B488293}"/>
              </a:ext>
            </a:extLst>
          </p:cNvPr>
          <p:cNvPicPr>
            <a:picLocks noGrp="1" noChangeAspect="1"/>
          </p:cNvPicPr>
          <p:nvPr>
            <p:ph type="pic" sz="quarter" idx="13"/>
          </p:nvPr>
        </p:nvPicPr>
        <p:blipFill rotWithShape="1">
          <a:blip r:embed="rId3">
            <a:alphaModFix/>
          </a:blip>
          <a:srcRect l="22248" r="22248" b="10004"/>
          <a:stretch/>
        </p:blipFill>
        <p:spPr>
          <a:xfrm>
            <a:off x="5764696" y="1528908"/>
            <a:ext cx="5769213" cy="4082183"/>
          </a:xfrm>
        </p:spPr>
      </p:pic>
      <p:sp>
        <p:nvSpPr>
          <p:cNvPr id="3" name="Title 2">
            <a:extLst>
              <a:ext uri="{FF2B5EF4-FFF2-40B4-BE49-F238E27FC236}">
                <a16:creationId xmlns:a16="http://schemas.microsoft.com/office/drawing/2014/main" id="{EB8CA93E-D2B8-0343-8A66-333D37EDE183}"/>
              </a:ext>
            </a:extLst>
          </p:cNvPr>
          <p:cNvSpPr>
            <a:spLocks noGrp="1"/>
          </p:cNvSpPr>
          <p:nvPr>
            <p:ph type="title"/>
          </p:nvPr>
        </p:nvSpPr>
        <p:spPr>
          <a:xfrm>
            <a:off x="437322" y="254833"/>
            <a:ext cx="8026194" cy="1409075"/>
          </a:xfrm>
        </p:spPr>
        <p:txBody>
          <a:bodyPr>
            <a:normAutofit fontScale="90000"/>
          </a:bodyPr>
          <a:lstStyle/>
          <a:p>
            <a:r>
              <a:rPr lang="en-US" dirty="0"/>
              <a:t>Getting Started with Manufactured Housing Programs</a:t>
            </a:r>
          </a:p>
        </p:txBody>
      </p:sp>
      <p:sp>
        <p:nvSpPr>
          <p:cNvPr id="4" name="Content Placeholder 3">
            <a:extLst>
              <a:ext uri="{FF2B5EF4-FFF2-40B4-BE49-F238E27FC236}">
                <a16:creationId xmlns:a16="http://schemas.microsoft.com/office/drawing/2014/main" id="{6233515A-135D-494C-8412-370306DDCBA7}"/>
              </a:ext>
            </a:extLst>
          </p:cNvPr>
          <p:cNvSpPr>
            <a:spLocks noGrp="1"/>
          </p:cNvSpPr>
          <p:nvPr>
            <p:ph idx="1"/>
          </p:nvPr>
        </p:nvSpPr>
        <p:spPr>
          <a:xfrm>
            <a:off x="437322" y="1825625"/>
            <a:ext cx="5327374" cy="4290969"/>
          </a:xfrm>
        </p:spPr>
        <p:txBody>
          <a:bodyPr>
            <a:normAutofit/>
          </a:bodyPr>
          <a:lstStyle/>
          <a:p>
            <a:r>
              <a:rPr lang="en-US" dirty="0">
                <a:latin typeface="Garamond" panose="02020404030301010803" pitchFamily="18" charset="0"/>
              </a:rPr>
              <a:t>Engaging a retailer or manufacturer</a:t>
            </a:r>
          </a:p>
          <a:p>
            <a:pPr lvl="1">
              <a:buFont typeface="Courier New" panose="02070309020205020404" pitchFamily="49" charset="0"/>
              <a:buChar char="o"/>
            </a:pPr>
            <a:r>
              <a:rPr lang="en-US" dirty="0">
                <a:latin typeface="Garamond" panose="02020404030301010803" pitchFamily="18" charset="0"/>
              </a:rPr>
              <a:t>Licensing as a retailer</a:t>
            </a:r>
          </a:p>
          <a:p>
            <a:pPr lvl="1">
              <a:buFont typeface="Courier New" panose="02070309020205020404" pitchFamily="49" charset="0"/>
              <a:buChar char="o"/>
            </a:pPr>
            <a:r>
              <a:rPr lang="en-US" dirty="0">
                <a:latin typeface="Garamond" panose="02020404030301010803" pitchFamily="18" charset="0"/>
              </a:rPr>
              <a:t>Turnkey completion</a:t>
            </a:r>
          </a:p>
          <a:p>
            <a:r>
              <a:rPr lang="en-US" dirty="0">
                <a:latin typeface="Garamond" panose="02020404030301010803" pitchFamily="18" charset="0"/>
              </a:rPr>
              <a:t>Home placement options</a:t>
            </a:r>
          </a:p>
          <a:p>
            <a:pPr lvl="1">
              <a:buFont typeface="Courier New" panose="02070309020205020404" pitchFamily="49" charset="0"/>
              <a:buChar char="o"/>
            </a:pPr>
            <a:r>
              <a:rPr lang="en-US" dirty="0">
                <a:latin typeface="Garamond" panose="02020404030301010803" pitchFamily="18" charset="0"/>
              </a:rPr>
              <a:t>Location</a:t>
            </a:r>
          </a:p>
          <a:p>
            <a:pPr lvl="1">
              <a:buFont typeface="Courier New" panose="02070309020205020404" pitchFamily="49" charset="0"/>
              <a:buChar char="o"/>
            </a:pPr>
            <a:r>
              <a:rPr lang="en-US" dirty="0">
                <a:latin typeface="Garamond" panose="02020404030301010803" pitchFamily="18" charset="0"/>
              </a:rPr>
              <a:t>Land-lease communities</a:t>
            </a:r>
          </a:p>
          <a:p>
            <a:r>
              <a:rPr lang="en-US" dirty="0">
                <a:latin typeface="Garamond" panose="02020404030301010803" pitchFamily="18" charset="0"/>
              </a:rPr>
              <a:t>Product considerations – Choosing the right type of home</a:t>
            </a:r>
          </a:p>
          <a:p>
            <a:pPr lvl="1">
              <a:buFont typeface="Courier New" panose="02070309020205020404" pitchFamily="49" charset="0"/>
              <a:buChar char="o"/>
            </a:pPr>
            <a:r>
              <a:rPr lang="en-US" dirty="0">
                <a:latin typeface="Garamond" panose="02020404030301010803" pitchFamily="18" charset="0"/>
              </a:rPr>
              <a:t>Lot placement</a:t>
            </a:r>
          </a:p>
          <a:p>
            <a:pPr lvl="1">
              <a:buFont typeface="Courier New" panose="02070309020205020404" pitchFamily="49" charset="0"/>
              <a:buChar char="o"/>
            </a:pPr>
            <a:r>
              <a:rPr lang="en-US" dirty="0">
                <a:latin typeface="Garamond" panose="02020404030301010803" pitchFamily="18" charset="0"/>
              </a:rPr>
              <a:t>Ranch and end-loaded</a:t>
            </a:r>
          </a:p>
          <a:p>
            <a:pPr lvl="1"/>
            <a:endParaRPr lang="en-US" dirty="0">
              <a:latin typeface="Garamond" panose="02020404030301010803" pitchFamily="18" charset="0"/>
            </a:endParaRPr>
          </a:p>
        </p:txBody>
      </p:sp>
    </p:spTree>
    <p:extLst>
      <p:ext uri="{BB962C8B-B14F-4D97-AF65-F5344CB8AC3E}">
        <p14:creationId xmlns:p14="http://schemas.microsoft.com/office/powerpoint/2010/main" val="3838349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0A7C44C-23EE-1934-49AD-0D5F5B488293}"/>
              </a:ext>
            </a:extLst>
          </p:cNvPr>
          <p:cNvPicPr>
            <a:picLocks noGrp="1" noChangeAspect="1"/>
          </p:cNvPicPr>
          <p:nvPr>
            <p:ph type="pic" sz="quarter" idx="13"/>
          </p:nvPr>
        </p:nvPicPr>
        <p:blipFill rotWithShape="1">
          <a:blip r:embed="rId3"/>
          <a:srcRect l="7687" t="22963" r="7687"/>
          <a:stretch/>
        </p:blipFill>
        <p:spPr>
          <a:xfrm>
            <a:off x="5536096" y="1482530"/>
            <a:ext cx="6427304" cy="3892939"/>
          </a:xfrm>
        </p:spPr>
      </p:pic>
      <p:sp>
        <p:nvSpPr>
          <p:cNvPr id="3" name="Title 2">
            <a:extLst>
              <a:ext uri="{FF2B5EF4-FFF2-40B4-BE49-F238E27FC236}">
                <a16:creationId xmlns:a16="http://schemas.microsoft.com/office/drawing/2014/main" id="{EB8CA93E-D2B8-0343-8A66-333D37EDE183}"/>
              </a:ext>
            </a:extLst>
          </p:cNvPr>
          <p:cNvSpPr>
            <a:spLocks noGrp="1"/>
          </p:cNvSpPr>
          <p:nvPr>
            <p:ph type="title"/>
          </p:nvPr>
        </p:nvSpPr>
        <p:spPr>
          <a:xfrm>
            <a:off x="437322" y="254833"/>
            <a:ext cx="8026194" cy="1409075"/>
          </a:xfrm>
        </p:spPr>
        <p:txBody>
          <a:bodyPr>
            <a:normAutofit fontScale="90000"/>
          </a:bodyPr>
          <a:lstStyle/>
          <a:p>
            <a:r>
              <a:rPr lang="en-US" dirty="0"/>
              <a:t>Getting Started with Manufactured Housing Programs</a:t>
            </a:r>
          </a:p>
        </p:txBody>
      </p:sp>
      <p:sp>
        <p:nvSpPr>
          <p:cNvPr id="4" name="Content Placeholder 3">
            <a:extLst>
              <a:ext uri="{FF2B5EF4-FFF2-40B4-BE49-F238E27FC236}">
                <a16:creationId xmlns:a16="http://schemas.microsoft.com/office/drawing/2014/main" id="{6233515A-135D-494C-8412-370306DDCBA7}"/>
              </a:ext>
            </a:extLst>
          </p:cNvPr>
          <p:cNvSpPr>
            <a:spLocks noGrp="1"/>
          </p:cNvSpPr>
          <p:nvPr>
            <p:ph idx="1"/>
          </p:nvPr>
        </p:nvSpPr>
        <p:spPr>
          <a:xfrm>
            <a:off x="437322" y="1825625"/>
            <a:ext cx="5327374" cy="4290969"/>
          </a:xfrm>
        </p:spPr>
        <p:txBody>
          <a:bodyPr>
            <a:normAutofit/>
          </a:bodyPr>
          <a:lstStyle/>
          <a:p>
            <a:r>
              <a:rPr lang="en-US" dirty="0">
                <a:latin typeface="Garamond" panose="02020404030301010803" pitchFamily="18" charset="0"/>
              </a:rPr>
              <a:t>“New class” or CrossMod. </a:t>
            </a:r>
          </a:p>
          <a:p>
            <a:r>
              <a:rPr lang="en-US" dirty="0">
                <a:latin typeface="Garamond" panose="02020404030301010803" pitchFamily="18" charset="0"/>
              </a:rPr>
              <a:t>Considerations for scalability and growth:</a:t>
            </a:r>
          </a:p>
          <a:p>
            <a:pPr lvl="1">
              <a:buFont typeface="Courier New" panose="02070309020205020404" pitchFamily="49" charset="0"/>
              <a:buChar char="o"/>
            </a:pPr>
            <a:r>
              <a:rPr lang="en-US" dirty="0">
                <a:latin typeface="Garamond" panose="02020404030301010803" pitchFamily="18" charset="0"/>
              </a:rPr>
              <a:t>Developments</a:t>
            </a:r>
          </a:p>
          <a:p>
            <a:pPr lvl="1">
              <a:buFont typeface="Courier New" panose="02070309020205020404" pitchFamily="49" charset="0"/>
              <a:buChar char="o"/>
            </a:pPr>
            <a:r>
              <a:rPr lang="en-US" dirty="0">
                <a:latin typeface="Garamond" panose="02020404030301010803" pitchFamily="18" charset="0"/>
              </a:rPr>
              <a:t>Financing</a:t>
            </a:r>
          </a:p>
          <a:p>
            <a:pPr lvl="1">
              <a:buFont typeface="Courier New" panose="02070309020205020404" pitchFamily="49" charset="0"/>
              <a:buChar char="o"/>
            </a:pPr>
            <a:r>
              <a:rPr lang="en-US" dirty="0">
                <a:latin typeface="Garamond" panose="02020404030301010803" pitchFamily="18" charset="0"/>
              </a:rPr>
              <a:t>Capacity</a:t>
            </a:r>
          </a:p>
          <a:p>
            <a:endParaRPr lang="en-US" dirty="0"/>
          </a:p>
        </p:txBody>
      </p:sp>
    </p:spTree>
    <p:extLst>
      <p:ext uri="{BB962C8B-B14F-4D97-AF65-F5344CB8AC3E}">
        <p14:creationId xmlns:p14="http://schemas.microsoft.com/office/powerpoint/2010/main" val="537788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677913-9C2E-C6BD-E3AB-A569849B8E2C}"/>
              </a:ext>
            </a:extLst>
          </p:cNvPr>
          <p:cNvSpPr>
            <a:spLocks noGrp="1"/>
          </p:cNvSpPr>
          <p:nvPr>
            <p:ph type="title"/>
          </p:nvPr>
        </p:nvSpPr>
        <p:spPr>
          <a:xfrm>
            <a:off x="6864625" y="365125"/>
            <a:ext cx="5327374" cy="1325563"/>
          </a:xfrm>
        </p:spPr>
        <p:txBody>
          <a:bodyPr anchor="ctr">
            <a:normAutofit/>
          </a:bodyPr>
          <a:lstStyle/>
          <a:p>
            <a:r>
              <a:rPr lang="en-US" sz="3100" dirty="0"/>
              <a:t>Counseling Clients about Factory-Built Homes </a:t>
            </a:r>
          </a:p>
        </p:txBody>
      </p:sp>
      <p:graphicFrame>
        <p:nvGraphicFramePr>
          <p:cNvPr id="8" name="Content Placeholder 3">
            <a:extLst>
              <a:ext uri="{FF2B5EF4-FFF2-40B4-BE49-F238E27FC236}">
                <a16:creationId xmlns:a16="http://schemas.microsoft.com/office/drawing/2014/main" id="{6CE14798-6245-6909-F6D7-B62BB53C2DA8}"/>
              </a:ext>
            </a:extLst>
          </p:cNvPr>
          <p:cNvGraphicFramePr>
            <a:graphicFrameLocks noGrp="1"/>
          </p:cNvGraphicFramePr>
          <p:nvPr>
            <p:ph idx="1"/>
            <p:extLst>
              <p:ext uri="{D42A27DB-BD31-4B8C-83A1-F6EECF244321}">
                <p14:modId xmlns:p14="http://schemas.microsoft.com/office/powerpoint/2010/main" val="1587637880"/>
              </p:ext>
            </p:extLst>
          </p:nvPr>
        </p:nvGraphicFramePr>
        <p:xfrm>
          <a:off x="6480314" y="1825625"/>
          <a:ext cx="5327374" cy="4187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Keys to a home">
            <a:extLst>
              <a:ext uri="{FF2B5EF4-FFF2-40B4-BE49-F238E27FC236}">
                <a16:creationId xmlns:a16="http://schemas.microsoft.com/office/drawing/2014/main" id="{3221BDCE-AD48-D856-109D-534226102959}"/>
              </a:ext>
            </a:extLst>
          </p:cNvPr>
          <p:cNvPicPr>
            <a:picLocks noChangeAspect="1"/>
          </p:cNvPicPr>
          <p:nvPr/>
        </p:nvPicPr>
        <p:blipFill rotWithShape="1">
          <a:blip r:embed="rId8"/>
          <a:srcRect l="17947" r="11360"/>
          <a:stretch/>
        </p:blipFill>
        <p:spPr>
          <a:xfrm>
            <a:off x="1" y="0"/>
            <a:ext cx="6480314" cy="6118777"/>
          </a:xfrm>
          <a:prstGeom prst="rect">
            <a:avLst/>
          </a:prstGeom>
        </p:spPr>
      </p:pic>
    </p:spTree>
    <p:extLst>
      <p:ext uri="{BB962C8B-B14F-4D97-AF65-F5344CB8AC3E}">
        <p14:creationId xmlns:p14="http://schemas.microsoft.com/office/powerpoint/2010/main" val="3248013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F9A292-5A72-3D86-317D-B141352C9D04}"/>
              </a:ext>
            </a:extLst>
          </p:cNvPr>
          <p:cNvSpPr>
            <a:spLocks noGrp="1"/>
          </p:cNvSpPr>
          <p:nvPr>
            <p:ph type="title"/>
          </p:nvPr>
        </p:nvSpPr>
        <p:spPr>
          <a:xfrm>
            <a:off x="6480314" y="365125"/>
            <a:ext cx="5327374" cy="1325563"/>
          </a:xfrm>
        </p:spPr>
        <p:txBody>
          <a:bodyPr anchor="ctr">
            <a:normAutofit/>
          </a:bodyPr>
          <a:lstStyle/>
          <a:p>
            <a:r>
              <a:rPr lang="en-US" dirty="0"/>
              <a:t>Process for a Buyer</a:t>
            </a:r>
          </a:p>
        </p:txBody>
      </p:sp>
      <p:graphicFrame>
        <p:nvGraphicFramePr>
          <p:cNvPr id="5" name="Content Placeholder 1">
            <a:extLst>
              <a:ext uri="{FF2B5EF4-FFF2-40B4-BE49-F238E27FC236}">
                <a16:creationId xmlns:a16="http://schemas.microsoft.com/office/drawing/2014/main" id="{7819F356-921F-47BB-AE64-ACED10D9B396}"/>
              </a:ext>
            </a:extLst>
          </p:cNvPr>
          <p:cNvGraphicFramePr>
            <a:graphicFrameLocks noGrp="1"/>
          </p:cNvGraphicFramePr>
          <p:nvPr>
            <p:ph idx="1"/>
            <p:extLst>
              <p:ext uri="{D42A27DB-BD31-4B8C-83A1-F6EECF244321}">
                <p14:modId xmlns:p14="http://schemas.microsoft.com/office/powerpoint/2010/main" val="2048664273"/>
              </p:ext>
            </p:extLst>
          </p:nvPr>
        </p:nvGraphicFramePr>
        <p:xfrm>
          <a:off x="6480314" y="1825625"/>
          <a:ext cx="5327374" cy="41875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Key in a doorknob">
            <a:extLst>
              <a:ext uri="{FF2B5EF4-FFF2-40B4-BE49-F238E27FC236}">
                <a16:creationId xmlns:a16="http://schemas.microsoft.com/office/drawing/2014/main" id="{CDC2340C-2B48-0A78-6C87-862C6B04DBF3}"/>
              </a:ext>
            </a:extLst>
          </p:cNvPr>
          <p:cNvPicPr>
            <a:picLocks noChangeAspect="1"/>
          </p:cNvPicPr>
          <p:nvPr/>
        </p:nvPicPr>
        <p:blipFill rotWithShape="1">
          <a:blip r:embed="rId8"/>
          <a:srcRect l="35582"/>
          <a:stretch/>
        </p:blipFill>
        <p:spPr>
          <a:xfrm>
            <a:off x="0" y="0"/>
            <a:ext cx="6096000" cy="6089588"/>
          </a:xfrm>
          <a:prstGeom prst="rect">
            <a:avLst/>
          </a:prstGeom>
        </p:spPr>
      </p:pic>
    </p:spTree>
    <p:extLst>
      <p:ext uri="{BB962C8B-B14F-4D97-AF65-F5344CB8AC3E}">
        <p14:creationId xmlns:p14="http://schemas.microsoft.com/office/powerpoint/2010/main" val="3433025042"/>
      </p:ext>
    </p:extLst>
  </p:cSld>
  <p:clrMapOvr>
    <a:masterClrMapping/>
  </p:clrMapOvr>
</p:sld>
</file>

<file path=ppt/theme/theme1.xml><?xml version="1.0" encoding="utf-8"?>
<a:theme xmlns:a="http://schemas.openxmlformats.org/drawingml/2006/main" name="Office Theme">
  <a:themeElements>
    <a:clrScheme name="NeighborWorks America ">
      <a:dk1>
        <a:srgbClr val="000000"/>
      </a:dk1>
      <a:lt1>
        <a:srgbClr val="FFFFFF"/>
      </a:lt1>
      <a:dk2>
        <a:srgbClr val="375B0D"/>
      </a:dk2>
      <a:lt2>
        <a:srgbClr val="E7E6E6"/>
      </a:lt2>
      <a:accent1>
        <a:srgbClr val="395B0D"/>
      </a:accent1>
      <a:accent2>
        <a:srgbClr val="85AD2F"/>
      </a:accent2>
      <a:accent3>
        <a:srgbClr val="6F9252"/>
      </a:accent3>
      <a:accent4>
        <a:srgbClr val="6F9DA3"/>
      </a:accent4>
      <a:accent5>
        <a:srgbClr val="013E63"/>
      </a:accent5>
      <a:accent6>
        <a:srgbClr val="283B23"/>
      </a:accent6>
      <a:hlink>
        <a:srgbClr val="D16002"/>
      </a:hlink>
      <a:folHlink>
        <a:srgbClr val="043C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 General Template.potx  -  Read-Only" id="{CBB152B0-A677-4DC4-85CB-DE278FB720F8}" vid="{5EF3FE3C-A9F9-473A-86E4-D6BD35E6B2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678F8BB9B9E2449CA4654D85C76134" ma:contentTypeVersion="0" ma:contentTypeDescription="Create a new document." ma:contentTypeScope="" ma:versionID="7213d18eec3159c6fac661774ff1b2ab">
  <xsd:schema xmlns:xsd="http://www.w3.org/2001/XMLSchema" xmlns:xs="http://www.w3.org/2001/XMLSchema" xmlns:p="http://schemas.microsoft.com/office/2006/metadata/properties" targetNamespace="http://schemas.microsoft.com/office/2006/metadata/properties" ma:root="true" ma:fieldsID="711b5f35d88f7f6ebfe284b0f73f439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3CE3AC7-F16E-44E1-AC23-E19FB161AAA6}">
  <ds:schemaRefs>
    <ds:schemaRef ds:uri="http://schemas.microsoft.com/sharepoint/v3/contenttype/forms"/>
  </ds:schemaRefs>
</ds:datastoreItem>
</file>

<file path=customXml/itemProps2.xml><?xml version="1.0" encoding="utf-8"?>
<ds:datastoreItem xmlns:ds="http://schemas.openxmlformats.org/officeDocument/2006/customXml" ds:itemID="{8AF6F638-2BE3-4497-89F7-F496A16E7A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139EF3FF-A781-4358-8625-3E3C588A79D5}">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PowerPoint - General Template</Template>
  <TotalTime>4675</TotalTime>
  <Words>4691</Words>
  <Application>Microsoft Office PowerPoint</Application>
  <PresentationFormat>Widescreen</PresentationFormat>
  <Paragraphs>385</Paragraphs>
  <Slides>21</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Baskerville</vt:lpstr>
      <vt:lpstr>Calibri</vt:lpstr>
      <vt:lpstr>Century Gothic</vt:lpstr>
      <vt:lpstr>Courier New</vt:lpstr>
      <vt:lpstr>Futura Medium</vt:lpstr>
      <vt:lpstr>Garamond</vt:lpstr>
      <vt:lpstr>Georgia</vt:lpstr>
      <vt:lpstr>Office Theme</vt:lpstr>
      <vt:lpstr>How to Use this PowerPoint presentation</vt:lpstr>
      <vt:lpstr>Manufactured Housing  for Nonprofit Developers</vt:lpstr>
      <vt:lpstr>WHY Manufactured Housing?</vt:lpstr>
      <vt:lpstr>WHY Manufactured Housing?</vt:lpstr>
      <vt:lpstr>Developing or Expanding a Real Estate Line of Business</vt:lpstr>
      <vt:lpstr>Getting Started with Manufactured Housing Programs</vt:lpstr>
      <vt:lpstr>Getting Started with Manufactured Housing Programs</vt:lpstr>
      <vt:lpstr>Counseling Clients about Factory-Built Homes </vt:lpstr>
      <vt:lpstr>Process for a Buyer</vt:lpstr>
      <vt:lpstr>Financing Options for Factory-Built Homes</vt:lpstr>
      <vt:lpstr>Building Key Partnerships</vt:lpstr>
      <vt:lpstr>Building Key Partnerships</vt:lpstr>
      <vt:lpstr>Current Landscape for Zoning and Land-Use Policies </vt:lpstr>
      <vt:lpstr> Opportunities at the Federal Level</vt:lpstr>
      <vt:lpstr>Opportunities at the State and Local Level</vt:lpstr>
      <vt:lpstr>Glossary of Key Terms</vt:lpstr>
      <vt:lpstr>Glossary of Key Terms</vt:lpstr>
      <vt:lpstr>Glossary of Key Terms</vt:lpstr>
      <vt:lpstr>Resource Library</vt:lpstr>
      <vt:lpstr>Resource Library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Evans</dc:creator>
  <cp:lastModifiedBy>Kim Marshall</cp:lastModifiedBy>
  <cp:revision>112</cp:revision>
  <dcterms:created xsi:type="dcterms:W3CDTF">2022-05-11T16:56:10Z</dcterms:created>
  <dcterms:modified xsi:type="dcterms:W3CDTF">2022-11-16T15:53:50Z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0x01010056678F8BB9B9E2449CA4654D85C76134</vt:lpwstr>
  </property>
</Properties>
</file>